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sldIdLst>
    <p:sldId id="327" r:id="rId2"/>
    <p:sldId id="326" r:id="rId3"/>
    <p:sldId id="350" r:id="rId4"/>
    <p:sldId id="328" r:id="rId5"/>
    <p:sldId id="329" r:id="rId6"/>
    <p:sldId id="261" r:id="rId7"/>
    <p:sldId id="330" r:id="rId8"/>
    <p:sldId id="320" r:id="rId9"/>
    <p:sldId id="333" r:id="rId10"/>
    <p:sldId id="319" r:id="rId11"/>
    <p:sldId id="332" r:id="rId12"/>
    <p:sldId id="351" r:id="rId13"/>
    <p:sldId id="331" r:id="rId14"/>
    <p:sldId id="272" r:id="rId15"/>
    <p:sldId id="334" r:id="rId16"/>
    <p:sldId id="335" r:id="rId17"/>
    <p:sldId id="336" r:id="rId18"/>
    <p:sldId id="337" r:id="rId19"/>
    <p:sldId id="338" r:id="rId20"/>
    <p:sldId id="339" r:id="rId21"/>
    <p:sldId id="340" r:id="rId22"/>
    <p:sldId id="341" r:id="rId23"/>
    <p:sldId id="342" r:id="rId24"/>
    <p:sldId id="343" r:id="rId25"/>
    <p:sldId id="323" r:id="rId26"/>
    <p:sldId id="352" r:id="rId27"/>
    <p:sldId id="345" r:id="rId28"/>
    <p:sldId id="300" r:id="rId29"/>
    <p:sldId id="306" r:id="rId30"/>
    <p:sldId id="349" r:id="rId31"/>
  </p:sldIdLst>
  <p:sldSz cx="9144000" cy="6858000" type="screen4x3"/>
  <p:notesSz cx="6858000" cy="9144000"/>
  <p:custDataLst>
    <p:tags r:id="rId3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CCFF"/>
    <a:srgbClr val="0000FF"/>
    <a:srgbClr val="003399"/>
    <a:srgbClr val="0033CC"/>
    <a:srgbClr val="3333CC"/>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5" autoAdjust="0"/>
    <p:restoredTop sz="92010" autoAdjust="0"/>
  </p:normalViewPr>
  <p:slideViewPr>
    <p:cSldViewPr>
      <p:cViewPr varScale="1">
        <p:scale>
          <a:sx n="68" d="100"/>
          <a:sy n="68" d="100"/>
        </p:scale>
        <p:origin x="98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30ECE3-5485-4FF3-B6EF-EB22A1067FDD}" type="slidenum">
              <a:rPr lang="en-US"/>
              <a:pPr>
                <a:defRPr/>
              </a:pPr>
              <a:t>‹#›</a:t>
            </a:fld>
            <a:endParaRPr lang="en-US"/>
          </a:p>
        </p:txBody>
      </p:sp>
    </p:spTree>
    <p:extLst>
      <p:ext uri="{BB962C8B-B14F-4D97-AF65-F5344CB8AC3E}">
        <p14:creationId xmlns:p14="http://schemas.microsoft.com/office/powerpoint/2010/main" val="107808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58449-8AD4-4366-86E7-236E4DFDB23F}" type="slidenum">
              <a:rPr lang="en-US"/>
              <a:pPr>
                <a:defRPr/>
              </a:pPr>
              <a:t>‹#›</a:t>
            </a:fld>
            <a:endParaRPr lang="en-US"/>
          </a:p>
        </p:txBody>
      </p:sp>
    </p:spTree>
    <p:extLst>
      <p:ext uri="{BB962C8B-B14F-4D97-AF65-F5344CB8AC3E}">
        <p14:creationId xmlns:p14="http://schemas.microsoft.com/office/powerpoint/2010/main" val="420369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8D9C95-0D8A-47FA-9CF7-C09D88382249}" type="slidenum">
              <a:rPr lang="en-US"/>
              <a:pPr>
                <a:defRPr/>
              </a:pPr>
              <a:t>‹#›</a:t>
            </a:fld>
            <a:endParaRPr lang="en-US"/>
          </a:p>
        </p:txBody>
      </p:sp>
    </p:spTree>
    <p:extLst>
      <p:ext uri="{BB962C8B-B14F-4D97-AF65-F5344CB8AC3E}">
        <p14:creationId xmlns:p14="http://schemas.microsoft.com/office/powerpoint/2010/main" val="159236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F8C3F2-F2BA-4322-BCC4-65742902E04A}" type="slidenum">
              <a:rPr lang="en-US"/>
              <a:pPr>
                <a:defRPr/>
              </a:pPr>
              <a:t>‹#›</a:t>
            </a:fld>
            <a:endParaRPr lang="en-US"/>
          </a:p>
        </p:txBody>
      </p:sp>
    </p:spTree>
    <p:extLst>
      <p:ext uri="{BB962C8B-B14F-4D97-AF65-F5344CB8AC3E}">
        <p14:creationId xmlns:p14="http://schemas.microsoft.com/office/powerpoint/2010/main" val="4221082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E8C3EC-38BE-4CD4-8409-7581B07D392A}" type="slidenum">
              <a:rPr lang="en-US"/>
              <a:pPr>
                <a:defRPr/>
              </a:pPr>
              <a:t>‹#›</a:t>
            </a:fld>
            <a:endParaRPr lang="en-US"/>
          </a:p>
        </p:txBody>
      </p:sp>
    </p:spTree>
    <p:extLst>
      <p:ext uri="{BB962C8B-B14F-4D97-AF65-F5344CB8AC3E}">
        <p14:creationId xmlns:p14="http://schemas.microsoft.com/office/powerpoint/2010/main" val="3551133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41857E-175B-467A-B5F9-795CC8329767}" type="slidenum">
              <a:rPr lang="en-US"/>
              <a:pPr>
                <a:defRPr/>
              </a:pPr>
              <a:t>‹#›</a:t>
            </a:fld>
            <a:endParaRPr lang="en-US"/>
          </a:p>
        </p:txBody>
      </p:sp>
    </p:spTree>
    <p:extLst>
      <p:ext uri="{BB962C8B-B14F-4D97-AF65-F5344CB8AC3E}">
        <p14:creationId xmlns:p14="http://schemas.microsoft.com/office/powerpoint/2010/main" val="285361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7D613-31D2-4600-A5AC-5D00403744A3}" type="slidenum">
              <a:rPr lang="en-US"/>
              <a:pPr>
                <a:defRPr/>
              </a:pPr>
              <a:t>‹#›</a:t>
            </a:fld>
            <a:endParaRPr lang="en-US"/>
          </a:p>
        </p:txBody>
      </p:sp>
    </p:spTree>
    <p:extLst>
      <p:ext uri="{BB962C8B-B14F-4D97-AF65-F5344CB8AC3E}">
        <p14:creationId xmlns:p14="http://schemas.microsoft.com/office/powerpoint/2010/main" val="135642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846F2F-D650-4C2D-B0D8-636D52DD6BE9}" type="slidenum">
              <a:rPr lang="en-US"/>
              <a:pPr>
                <a:defRPr/>
              </a:pPr>
              <a:t>‹#›</a:t>
            </a:fld>
            <a:endParaRPr lang="en-US"/>
          </a:p>
        </p:txBody>
      </p:sp>
    </p:spTree>
    <p:extLst>
      <p:ext uri="{BB962C8B-B14F-4D97-AF65-F5344CB8AC3E}">
        <p14:creationId xmlns:p14="http://schemas.microsoft.com/office/powerpoint/2010/main" val="244469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71C687-65F8-4F6B-93AA-1E341880F5AD}" type="slidenum">
              <a:rPr lang="en-US"/>
              <a:pPr>
                <a:defRPr/>
              </a:pPr>
              <a:t>‹#›</a:t>
            </a:fld>
            <a:endParaRPr lang="en-US"/>
          </a:p>
        </p:txBody>
      </p:sp>
    </p:spTree>
    <p:extLst>
      <p:ext uri="{BB962C8B-B14F-4D97-AF65-F5344CB8AC3E}">
        <p14:creationId xmlns:p14="http://schemas.microsoft.com/office/powerpoint/2010/main" val="309902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01FE5D-15EF-4D85-AA3E-160FA0B9642B}" type="slidenum">
              <a:rPr lang="en-US"/>
              <a:pPr>
                <a:defRPr/>
              </a:pPr>
              <a:t>‹#›</a:t>
            </a:fld>
            <a:endParaRPr lang="en-US"/>
          </a:p>
        </p:txBody>
      </p:sp>
    </p:spTree>
    <p:extLst>
      <p:ext uri="{BB962C8B-B14F-4D97-AF65-F5344CB8AC3E}">
        <p14:creationId xmlns:p14="http://schemas.microsoft.com/office/powerpoint/2010/main" val="195122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782296-D38C-4340-AB4C-2B9E5766D367}" type="slidenum">
              <a:rPr lang="en-US"/>
              <a:pPr>
                <a:defRPr/>
              </a:pPr>
              <a:t>‹#›</a:t>
            </a:fld>
            <a:endParaRPr lang="en-US"/>
          </a:p>
        </p:txBody>
      </p:sp>
    </p:spTree>
    <p:extLst>
      <p:ext uri="{BB962C8B-B14F-4D97-AF65-F5344CB8AC3E}">
        <p14:creationId xmlns:p14="http://schemas.microsoft.com/office/powerpoint/2010/main" val="98423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F145FA-03FC-49BA-ACB9-53784007F630}" type="slidenum">
              <a:rPr lang="en-US"/>
              <a:pPr>
                <a:defRPr/>
              </a:pPr>
              <a:t>‹#›</a:t>
            </a:fld>
            <a:endParaRPr lang="en-US"/>
          </a:p>
        </p:txBody>
      </p:sp>
    </p:spTree>
    <p:extLst>
      <p:ext uri="{BB962C8B-B14F-4D97-AF65-F5344CB8AC3E}">
        <p14:creationId xmlns:p14="http://schemas.microsoft.com/office/powerpoint/2010/main" val="221148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47FAF9-8405-4112-B37D-06EE83FCA40F}" type="slidenum">
              <a:rPr lang="en-US"/>
              <a:pPr>
                <a:defRPr/>
              </a:pPr>
              <a:t>‹#›</a:t>
            </a:fld>
            <a:endParaRPr lang="en-US"/>
          </a:p>
        </p:txBody>
      </p:sp>
    </p:spTree>
    <p:extLst>
      <p:ext uri="{BB962C8B-B14F-4D97-AF65-F5344CB8AC3E}">
        <p14:creationId xmlns:p14="http://schemas.microsoft.com/office/powerpoint/2010/main" val="352155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1A58C4-1D2B-4C56-990A-D13742BC25CB}" type="slidenum">
              <a:rPr lang="en-US"/>
              <a:pPr>
                <a:defRPr/>
              </a:pPr>
              <a:t>‹#›</a:t>
            </a:fld>
            <a:endParaRPr lang="en-US"/>
          </a:p>
        </p:txBody>
      </p:sp>
    </p:spTree>
    <p:extLst>
      <p:ext uri="{BB962C8B-B14F-4D97-AF65-F5344CB8AC3E}">
        <p14:creationId xmlns:p14="http://schemas.microsoft.com/office/powerpoint/2010/main" val="3224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F47485C-B76E-4FDB-9588-4B3E152F81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D:\kieuthu\bai%2044\thidu%207.wm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CN02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1750"/>
            <a:ext cx="9228138"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81000" y="304800"/>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D5D000"/>
                </a:solidFill>
              </a:rPr>
              <a:t>TRƯỜNG THCS BA </a:t>
            </a:r>
            <a:r>
              <a:rPr lang="en-US" altLang="en-US" b="1" dirty="0">
                <a:solidFill>
                  <a:srgbClr val="D5D000"/>
                </a:solidFill>
              </a:rPr>
              <a:t>Đ</a:t>
            </a:r>
            <a:r>
              <a:rPr lang="vi-VN" altLang="en-US" b="1" dirty="0">
                <a:solidFill>
                  <a:srgbClr val="D5D000"/>
                </a:solidFill>
              </a:rPr>
              <a:t>ÌNH – QU</a:t>
            </a:r>
            <a:r>
              <a:rPr lang="en-US" altLang="en-US" b="1" dirty="0">
                <a:solidFill>
                  <a:srgbClr val="D5D000"/>
                </a:solidFill>
              </a:rPr>
              <a:t>ẬN 05</a:t>
            </a:r>
            <a:br>
              <a:rPr lang="en-US" altLang="en-US" b="1" dirty="0">
                <a:solidFill>
                  <a:srgbClr val="D5D000"/>
                </a:solidFill>
              </a:rPr>
            </a:br>
            <a:r>
              <a:rPr lang="en-US" altLang="en-US" b="1" dirty="0">
                <a:solidFill>
                  <a:srgbClr val="D5D000"/>
                </a:solidFill>
              </a:rPr>
              <a:t>BỘ MÔN SINH HỌC</a:t>
            </a:r>
            <a:r>
              <a:rPr lang="en-US" altLang="en-US" dirty="0">
                <a:solidFill>
                  <a:srgbClr val="D5D000"/>
                </a:solidFill>
              </a:rPr>
              <a:t/>
            </a:r>
            <a:br>
              <a:rPr lang="en-US" altLang="en-US" dirty="0">
                <a:solidFill>
                  <a:srgbClr val="D5D000"/>
                </a:solidFill>
              </a:rPr>
            </a:br>
            <a:r>
              <a:rPr lang="en-US" altLang="en-US" b="1" dirty="0">
                <a:solidFill>
                  <a:srgbClr val="D5D000"/>
                </a:solidFill>
              </a:rPr>
              <a:t>LỚP 9</a:t>
            </a:r>
          </a:p>
          <a:p>
            <a:pPr algn="ctr" eaLnBrk="1" hangingPunct="1">
              <a:spcBef>
                <a:spcPct val="0"/>
              </a:spcBef>
              <a:buFontTx/>
              <a:buNone/>
            </a:pPr>
            <a:endParaRPr lang="en-US" altLang="en-US" b="1" dirty="0">
              <a:solidFill>
                <a:srgbClr val="D5D000"/>
              </a:solidFill>
              <a:latin typeface="VNI-Cooper" pitchFamily="2" charset="0"/>
            </a:endParaRPr>
          </a:p>
        </p:txBody>
      </p:sp>
      <p:sp>
        <p:nvSpPr>
          <p:cNvPr id="7" name="Rectangle 9"/>
          <p:cNvSpPr txBox="1">
            <a:spLocks noChangeArrowheads="1"/>
          </p:cNvSpPr>
          <p:nvPr/>
        </p:nvSpPr>
        <p:spPr bwMode="auto">
          <a:xfrm>
            <a:off x="1971675" y="4343400"/>
            <a:ext cx="72390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kern="0" smtClean="0">
                <a:solidFill>
                  <a:srgbClr val="D5D000"/>
                </a:solidFill>
              </a:rPr>
              <a:t>Giáo viên: Nguyễn Mác Minh Nhung</a:t>
            </a:r>
          </a:p>
          <a:p>
            <a:pPr eaLnBrk="1" hangingPunct="1"/>
            <a:endParaRPr lang="en-US" altLang="en-US" sz="2400" kern="0" smtClean="0">
              <a:solidFill>
                <a:srgbClr val="D5D000"/>
              </a:solidFill>
              <a:latin typeface="VNI-Ariston"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4" name="Rectangle 26"/>
          <p:cNvSpPr>
            <a:spLocks noGrp="1" noChangeArrowheads="1"/>
          </p:cNvSpPr>
          <p:nvPr>
            <p:ph type="body" idx="1"/>
          </p:nvPr>
        </p:nvSpPr>
        <p:spPr>
          <a:xfrm>
            <a:off x="0" y="838200"/>
            <a:ext cx="8915400" cy="1752600"/>
          </a:xfrm>
          <a:solidFill>
            <a:schemeClr val="bg1"/>
          </a:solidFill>
        </p:spPr>
        <p:txBody>
          <a:bodyPr/>
          <a:lstStyle/>
          <a:p>
            <a:pPr algn="just" eaLnBrk="1" hangingPunct="1">
              <a:buFont typeface="Wide Latin" panose="020A0A07050505020404" pitchFamily="18" charset="0"/>
              <a:buChar char="?"/>
            </a:pPr>
            <a:r>
              <a:rPr lang="en-US" altLang="en-US" b="1" smtClean="0"/>
              <a:t>Nhóm cá thể cùng loài có quan hệ gì? Điều kiện nào để nhóm cá thể có quan hệ đó?</a:t>
            </a:r>
          </a:p>
          <a:p>
            <a:pPr algn="just" eaLnBrk="1" hangingPunct="1">
              <a:buFont typeface="Wingdings" panose="05000000000000000000" pitchFamily="2" charset="2"/>
              <a:buChar char="Ø"/>
            </a:pPr>
            <a:endParaRPr lang="en-US" altLang="en-US" b="1" smtClean="0">
              <a:solidFill>
                <a:srgbClr val="000099"/>
              </a:solidFill>
            </a:endParaRPr>
          </a:p>
          <a:p>
            <a:pPr algn="just" eaLnBrk="1" hangingPunct="1"/>
            <a:endParaRPr lang="en-US" altLang="en-US" sz="2400" smtClean="0"/>
          </a:p>
        </p:txBody>
      </p:sp>
      <p:cxnSp>
        <p:nvCxnSpPr>
          <p:cNvPr id="5" name="Straight Arrow Connector 4"/>
          <p:cNvCxnSpPr/>
          <p:nvPr/>
        </p:nvCxnSpPr>
        <p:spPr>
          <a:xfrm flipV="1">
            <a:off x="1524000" y="3124200"/>
            <a:ext cx="914400" cy="6858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3810000"/>
            <a:ext cx="914400" cy="6096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90800" y="2667000"/>
            <a:ext cx="3962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ln w="22225">
                  <a:solidFill>
                    <a:schemeClr val="accent2"/>
                  </a:solidFill>
                  <a:prstDash val="solid"/>
                </a:ln>
                <a:solidFill>
                  <a:schemeClr val="accent2">
                    <a:lumMod val="40000"/>
                    <a:lumOff val="60000"/>
                  </a:schemeClr>
                </a:solidFill>
              </a:rPr>
              <a:t>QUAN HỆ HỖ TRỢ</a:t>
            </a:r>
          </a:p>
        </p:txBody>
      </p:sp>
      <p:sp>
        <p:nvSpPr>
          <p:cNvPr id="11" name="Rectangle 10"/>
          <p:cNvSpPr/>
          <p:nvPr/>
        </p:nvSpPr>
        <p:spPr>
          <a:xfrm>
            <a:off x="2590800" y="4114800"/>
            <a:ext cx="5105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ln w="22225">
                  <a:solidFill>
                    <a:schemeClr val="accent2"/>
                  </a:solidFill>
                  <a:prstDash val="solid"/>
                </a:ln>
                <a:solidFill>
                  <a:schemeClr val="accent2">
                    <a:lumMod val="40000"/>
                    <a:lumOff val="60000"/>
                  </a:schemeClr>
                </a:solidFill>
              </a:rPr>
              <a:t>QUAN HỆ CẠNH TRANH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4714">
                                            <p:txEl>
                                              <p:pRg st="0" end="0"/>
                                            </p:txEl>
                                          </p:spTgt>
                                        </p:tgtEl>
                                        <p:attrNameLst>
                                          <p:attrName>style.visibility</p:attrName>
                                        </p:attrNameLst>
                                      </p:cBhvr>
                                      <p:to>
                                        <p:strVal val="visible"/>
                                      </p:to>
                                    </p:set>
                                    <p:animEffect transition="in" filter="fade">
                                      <p:cBhvr>
                                        <p:cTn id="7" dur="1000"/>
                                        <p:tgtEl>
                                          <p:spTgt spid="114714">
                                            <p:txEl>
                                              <p:pRg st="0" end="0"/>
                                            </p:txEl>
                                          </p:spTgt>
                                        </p:tgtEl>
                                      </p:cBhvr>
                                    </p:animEffect>
                                    <p:anim calcmode="lin" valueType="num">
                                      <p:cBhvr>
                                        <p:cTn id="8" dur="1000" fill="hold"/>
                                        <p:tgtEl>
                                          <p:spTgt spid="1147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47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par>
                          <p:cTn id="15" fill="hold" nodeType="afterGroup">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nodeType="afterGroup">
                            <p:stCondLst>
                              <p:cond delay="1000"/>
                            </p:stCondLst>
                            <p:childTnLst>
                              <p:par>
                                <p:cTn id="20" presetID="5"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par>
                          <p:cTn id="23" fill="hold" nodeType="afterGroup">
                            <p:stCondLst>
                              <p:cond delay="1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ext Box 4"/>
          <p:cNvSpPr>
            <a:spLocks noChangeArrowheads="1"/>
          </p:cNvSpPr>
          <p:nvPr>
            <p:ph type="body" idx="1"/>
          </p:nvPr>
        </p:nvSpPr>
        <p:spPr>
          <a:xfrm>
            <a:off x="457200" y="1371600"/>
            <a:ext cx="8382000" cy="4144963"/>
          </a:xfrm>
          <a:noFill/>
        </p:spPr>
        <p:txBody>
          <a:bodyPr/>
          <a:lstStyle/>
          <a:p>
            <a:pPr algn="just" eaLnBrk="1" hangingPunct="1">
              <a:buFont typeface="Wingdings" panose="05000000000000000000" pitchFamily="2" charset="2"/>
              <a:buChar char=""/>
            </a:pPr>
            <a:r>
              <a:rPr lang="en-US" altLang="en-US" b="1" u="sng" smtClean="0">
                <a:solidFill>
                  <a:srgbClr val="FF0000"/>
                </a:solidFill>
              </a:rPr>
              <a:t>Hỗ trợ:</a:t>
            </a:r>
            <a:r>
              <a:rPr lang="en-US" altLang="en-US" b="1" smtClean="0"/>
              <a:t> </a:t>
            </a:r>
            <a:r>
              <a:rPr lang="en-US" altLang="en-US" b="1" smtClean="0">
                <a:solidFill>
                  <a:srgbClr val="000099"/>
                </a:solidFill>
              </a:rPr>
              <a:t> điều kiện thuận lợi: </a:t>
            </a:r>
            <a:r>
              <a:rPr lang="vi-VN" altLang="en-US" b="1" smtClean="0">
                <a:solidFill>
                  <a:srgbClr val="000099"/>
                </a:solidFill>
              </a:rPr>
              <a:t>đủ</a:t>
            </a:r>
            <a:r>
              <a:rPr lang="en-US" altLang="en-US" b="1" smtClean="0">
                <a:solidFill>
                  <a:srgbClr val="000099"/>
                </a:solidFill>
              </a:rPr>
              <a:t> thức ăn, nơi ở... sinh vật cùng loài hỗ trợ nhau trong nhóm cá thể </a:t>
            </a:r>
          </a:p>
          <a:p>
            <a:pPr algn="just" eaLnBrk="1" hangingPunct="1">
              <a:buFont typeface="Wingdings" panose="05000000000000000000" pitchFamily="2" charset="2"/>
              <a:buChar char="@"/>
            </a:pPr>
            <a:r>
              <a:rPr lang="en-US" altLang="en-US" b="1" u="sng" smtClean="0">
                <a:solidFill>
                  <a:srgbClr val="FF0000"/>
                </a:solidFill>
              </a:rPr>
              <a:t>Cạnh tranh:</a:t>
            </a:r>
            <a:r>
              <a:rPr lang="en-US" altLang="en-US" b="1" smtClean="0"/>
              <a:t> </a:t>
            </a:r>
            <a:r>
              <a:rPr lang="en-US" altLang="en-US" b="1" smtClean="0">
                <a:solidFill>
                  <a:srgbClr val="000099"/>
                </a:solidFill>
              </a:rPr>
              <a:t>điều kiện bất lợi: thiếu thức </a:t>
            </a:r>
            <a:r>
              <a:rPr lang="vi-VN" altLang="en-US" b="1" smtClean="0">
                <a:solidFill>
                  <a:srgbClr val="000099"/>
                </a:solidFill>
              </a:rPr>
              <a:t>ăn</a:t>
            </a:r>
            <a:r>
              <a:rPr lang="en-US" altLang="en-US" b="1" smtClean="0">
                <a:solidFill>
                  <a:srgbClr val="000099"/>
                </a:solidFill>
              </a:rPr>
              <a:t>, n</a:t>
            </a:r>
            <a:r>
              <a:rPr lang="vi-VN" altLang="en-US" b="1" smtClean="0">
                <a:solidFill>
                  <a:srgbClr val="000099"/>
                </a:solidFill>
              </a:rPr>
              <a:t>ơi</a:t>
            </a:r>
            <a:r>
              <a:rPr lang="en-US" altLang="en-US" b="1" smtClean="0">
                <a:solidFill>
                  <a:srgbClr val="000099"/>
                </a:solidFill>
              </a:rPr>
              <a:t> ở… các cá thể cùng loài cạnh tranh nhau </a:t>
            </a:r>
            <a:r>
              <a:rPr lang="en-US" altLang="en-US" b="1" smtClean="0">
                <a:solidFill>
                  <a:srgbClr val="000099"/>
                </a:solidFill>
                <a:sym typeface="Symbol" panose="05050102010706020507" pitchFamily="18" charset="2"/>
              </a:rPr>
              <a:t></a:t>
            </a:r>
            <a:r>
              <a:rPr lang="en-US" altLang="en-US" b="1" smtClean="0">
                <a:solidFill>
                  <a:srgbClr val="000099"/>
                </a:solidFill>
              </a:rPr>
              <a:t> một số cá thể tách khỏi nhóm </a:t>
            </a:r>
          </a:p>
        </p:txBody>
      </p:sp>
      <p:sp>
        <p:nvSpPr>
          <p:cNvPr id="12291" name="Title 1"/>
          <p:cNvSpPr>
            <a:spLocks noGrp="1"/>
          </p:cNvSpPr>
          <p:nvPr>
            <p:ph type="title"/>
          </p:nvPr>
        </p:nvSpPr>
        <p:spPr/>
        <p:txBody>
          <a:bodyPr/>
          <a:lstStyle/>
          <a:p>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p:cTn id="7" dur="500" fill="hold"/>
                                        <p:tgtEl>
                                          <p:spTgt spid="151556"/>
                                        </p:tgtEl>
                                        <p:attrNameLst>
                                          <p:attrName>ppt_w</p:attrName>
                                        </p:attrNameLst>
                                      </p:cBhvr>
                                      <p:tavLst>
                                        <p:tav tm="0">
                                          <p:val>
                                            <p:fltVal val="0"/>
                                          </p:val>
                                        </p:tav>
                                        <p:tav tm="100000">
                                          <p:val>
                                            <p:strVal val="#ppt_w"/>
                                          </p:val>
                                        </p:tav>
                                      </p:tavLst>
                                    </p:anim>
                                    <p:anim calcmode="lin" valueType="num">
                                      <p:cBhvr>
                                        <p:cTn id="8" dur="500" fill="hold"/>
                                        <p:tgtEl>
                                          <p:spTgt spid="151556"/>
                                        </p:tgtEl>
                                        <p:attrNameLst>
                                          <p:attrName>ppt_h</p:attrName>
                                        </p:attrNameLst>
                                      </p:cBhvr>
                                      <p:tavLst>
                                        <p:tav tm="0">
                                          <p:val>
                                            <p:fltVal val="0"/>
                                          </p:val>
                                        </p:tav>
                                        <p:tav tm="100000">
                                          <p:val>
                                            <p:strVal val="#ppt_h"/>
                                          </p:val>
                                        </p:tav>
                                      </p:tavLst>
                                    </p:anim>
                                    <p:animEffect transition="in" filter="fade">
                                      <p:cBhvr>
                                        <p:cTn id="9" dur="500"/>
                                        <p:tgtEl>
                                          <p:spTgt spid="15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819400" y="1219200"/>
            <a:ext cx="4165600" cy="3648075"/>
            <a:chOff x="3886199" y="1066800"/>
            <a:chExt cx="4165597" cy="3647420"/>
          </a:xfrm>
        </p:grpSpPr>
        <p:pic>
          <p:nvPicPr>
            <p:cNvPr id="13326" name="Picture 4" descr="http://ts3.mm.bing.net/th?id=H.4671860425818470&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199" y="1066800"/>
              <a:ext cx="41655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TextBox 10"/>
            <p:cNvSpPr txBox="1">
              <a:spLocks noChangeArrowheads="1"/>
            </p:cNvSpPr>
            <p:nvPr/>
          </p:nvSpPr>
          <p:spPr bwMode="auto">
            <a:xfrm>
              <a:off x="4724400" y="41910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accent2"/>
                  </a:solidFill>
                </a:rPr>
                <a:t>Trang trại heo</a:t>
              </a:r>
            </a:p>
          </p:txBody>
        </p:sp>
      </p:grpSp>
      <p:grpSp>
        <p:nvGrpSpPr>
          <p:cNvPr id="3" name="Group 14"/>
          <p:cNvGrpSpPr>
            <a:grpSpLocks/>
          </p:cNvGrpSpPr>
          <p:nvPr/>
        </p:nvGrpSpPr>
        <p:grpSpPr bwMode="auto">
          <a:xfrm>
            <a:off x="3733800" y="2133600"/>
            <a:ext cx="4675188" cy="3571875"/>
            <a:chOff x="3962400" y="1066800"/>
            <a:chExt cx="4675517" cy="3571220"/>
          </a:xfrm>
        </p:grpSpPr>
        <p:pic>
          <p:nvPicPr>
            <p:cNvPr id="13324" name="Picture 8" descr="http://ts4.mm.bing.net/th?id=H.4996701671916099&amp;pid=15.1&amp;H=106&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66800"/>
              <a:ext cx="4675517" cy="309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1"/>
            <p:cNvSpPr txBox="1">
              <a:spLocks noChangeArrowheads="1"/>
            </p:cNvSpPr>
            <p:nvPr/>
          </p:nvSpPr>
          <p:spPr bwMode="auto">
            <a:xfrm>
              <a:off x="5257800" y="41148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accent2"/>
                  </a:solidFill>
                </a:rPr>
                <a:t>Trang trại bò</a:t>
              </a:r>
            </a:p>
          </p:txBody>
        </p:sp>
      </p:grpSp>
      <p:grpSp>
        <p:nvGrpSpPr>
          <p:cNvPr id="4" name="Group 13"/>
          <p:cNvGrpSpPr>
            <a:grpSpLocks/>
          </p:cNvGrpSpPr>
          <p:nvPr/>
        </p:nvGrpSpPr>
        <p:grpSpPr bwMode="auto">
          <a:xfrm>
            <a:off x="990600" y="1828800"/>
            <a:ext cx="4191000" cy="3648075"/>
            <a:chOff x="1752600" y="1600200"/>
            <a:chExt cx="4191000" cy="3647420"/>
          </a:xfrm>
        </p:grpSpPr>
        <p:pic>
          <p:nvPicPr>
            <p:cNvPr id="13322" name="Picture 2" descr="http://ts1.mm.bing.net/th?id=H.4560852710326792&amp;pid=15.1&amp;H=137&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00200"/>
              <a:ext cx="4191000" cy="313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2"/>
            <p:cNvSpPr txBox="1">
              <a:spLocks noChangeArrowheads="1"/>
            </p:cNvSpPr>
            <p:nvPr/>
          </p:nvSpPr>
          <p:spPr bwMode="auto">
            <a:xfrm>
              <a:off x="2590800" y="4724400"/>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accent2"/>
                  </a:solidFill>
                </a:rPr>
                <a:t>Trang trại gà</a:t>
              </a:r>
            </a:p>
          </p:txBody>
        </p:sp>
      </p:grpSp>
      <p:grpSp>
        <p:nvGrpSpPr>
          <p:cNvPr id="5" name="Group 17"/>
          <p:cNvGrpSpPr>
            <a:grpSpLocks/>
          </p:cNvGrpSpPr>
          <p:nvPr/>
        </p:nvGrpSpPr>
        <p:grpSpPr bwMode="auto">
          <a:xfrm>
            <a:off x="1828800" y="1447800"/>
            <a:ext cx="5105400" cy="4376738"/>
            <a:chOff x="152400" y="1785668"/>
            <a:chExt cx="5105400" cy="4376352"/>
          </a:xfrm>
        </p:grpSpPr>
        <p:pic>
          <p:nvPicPr>
            <p:cNvPr id="13320" name="Picture 6" descr="http://www.vietlinh.com.vn/vietlinh/2013_cchcm/2013_cuchi_cuc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85668"/>
              <a:ext cx="5105400" cy="38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6"/>
            <p:cNvSpPr txBox="1">
              <a:spLocks noChangeArrowheads="1"/>
            </p:cNvSpPr>
            <p:nvPr/>
          </p:nvSpPr>
          <p:spPr bwMode="auto">
            <a:xfrm>
              <a:off x="533400" y="5638800"/>
              <a:ext cx="396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accent2"/>
                  </a:solidFill>
                </a:rPr>
                <a:t>Trồng củ cải theo luống</a:t>
              </a:r>
            </a:p>
          </p:txBody>
        </p:sp>
      </p:grpSp>
      <p:sp>
        <p:nvSpPr>
          <p:cNvPr id="19" name="Title 18"/>
          <p:cNvSpPr>
            <a:spLocks noGrp="1"/>
          </p:cNvSpPr>
          <p:nvPr>
            <p:ph type="title"/>
          </p:nvPr>
        </p:nvSpPr>
        <p:spPr>
          <a:xfrm>
            <a:off x="685800" y="304800"/>
            <a:ext cx="7315200" cy="868363"/>
          </a:xfrm>
        </p:spPr>
        <p:txBody>
          <a:bodyPr/>
          <a:lstStyle/>
          <a:p>
            <a:r>
              <a:rPr lang="en-US" altLang="en-US" sz="3200" smtClean="0"/>
              <a:t>Ứng dụng trong chăn nuôi …</a:t>
            </a:r>
          </a:p>
        </p:txBody>
      </p:sp>
      <p:sp>
        <p:nvSpPr>
          <p:cNvPr id="20" name="Title 18"/>
          <p:cNvSpPr txBox="1">
            <a:spLocks/>
          </p:cNvSpPr>
          <p:nvPr/>
        </p:nvSpPr>
        <p:spPr bwMode="auto">
          <a:xfrm>
            <a:off x="1219200" y="304800"/>
            <a:ext cx="7315200" cy="868363"/>
          </a:xfrm>
          <a:prstGeom prst="rect">
            <a:avLst/>
          </a:prstGeom>
          <a:noFill/>
          <a:ln w="9525">
            <a:noFill/>
            <a:miter lim="800000"/>
            <a:headEnd/>
            <a:tailEnd/>
          </a:ln>
        </p:spPr>
        <p:txBody>
          <a:bodyPr anchor="ctr"/>
          <a:lstStyle/>
          <a:p>
            <a:pPr algn="ctr">
              <a:defRPr/>
            </a:pPr>
            <a:r>
              <a:rPr lang="en-US" sz="3200" kern="0" dirty="0">
                <a:solidFill>
                  <a:schemeClr val="tx2"/>
                </a:solidFill>
                <a:latin typeface="+mj-lt"/>
                <a:ea typeface="+mj-ea"/>
                <a:cs typeface="+mj-cs"/>
              </a:rPr>
              <a:t>… </a:t>
            </a:r>
            <a:r>
              <a:rPr lang="en-US" sz="3200" kern="0" dirty="0" err="1">
                <a:solidFill>
                  <a:schemeClr val="tx2"/>
                </a:solidFill>
                <a:latin typeface="+mj-lt"/>
                <a:ea typeface="+mj-ea"/>
                <a:cs typeface="+mj-cs"/>
              </a:rPr>
              <a:t>và</a:t>
            </a:r>
            <a:r>
              <a:rPr lang="en-US" sz="3200" kern="0" dirty="0">
                <a:solidFill>
                  <a:schemeClr val="tx2"/>
                </a:solidFill>
                <a:latin typeface="+mj-lt"/>
                <a:ea typeface="+mj-ea"/>
                <a:cs typeface="+mj-cs"/>
              </a:rPr>
              <a:t> </a:t>
            </a:r>
            <a:r>
              <a:rPr lang="en-US" sz="3200" kern="0" dirty="0" err="1">
                <a:solidFill>
                  <a:schemeClr val="tx2"/>
                </a:solidFill>
                <a:latin typeface="+mj-lt"/>
                <a:ea typeface="+mj-ea"/>
                <a:cs typeface="+mj-cs"/>
              </a:rPr>
              <a:t>trồng</a:t>
            </a:r>
            <a:r>
              <a:rPr lang="en-US" sz="3200" kern="0" dirty="0">
                <a:solidFill>
                  <a:schemeClr val="tx2"/>
                </a:solidFill>
                <a:latin typeface="+mj-lt"/>
                <a:ea typeface="+mj-ea"/>
                <a:cs typeface="+mj-cs"/>
              </a:rPr>
              <a:t> </a:t>
            </a:r>
            <a:r>
              <a:rPr lang="en-US" sz="3200" kern="0" dirty="0" err="1">
                <a:solidFill>
                  <a:schemeClr val="tx2"/>
                </a:solidFill>
                <a:latin typeface="+mj-lt"/>
                <a:ea typeface="+mj-ea"/>
                <a:cs typeface="+mj-cs"/>
              </a:rPr>
              <a:t>trọt</a:t>
            </a:r>
            <a:r>
              <a:rPr lang="en-US" sz="3200" kern="0" dirty="0">
                <a:solidFill>
                  <a:schemeClr val="tx2"/>
                </a:solidFill>
                <a:latin typeface="+mj-lt"/>
                <a:ea typeface="+mj-ea"/>
                <a:cs typeface="+mj-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0" fill="hold"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xit" presetSubtype="0" fill="hold"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53" presetClass="exit" presetSubtype="0" fill="hold" grpId="0" nodeType="with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fltVal val="0"/>
                                          </p:val>
                                        </p:tav>
                                      </p:tavLst>
                                    </p:anim>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par>
                          <p:cTn id="46" fill="hold" nodeType="afterGroup">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nodeType="afterGroup">
                            <p:stCondLst>
                              <p:cond delay="1000"/>
                            </p:stCondLst>
                            <p:childTnLst>
                              <p:par>
                                <p:cTn id="53" presetID="53"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solidFill>
            <a:schemeClr val="accent5"/>
          </a:solidFill>
        </p:spPr>
        <p:txBody>
          <a:bodyPr/>
          <a:lstStyle/>
          <a:p>
            <a:pPr algn="l" eaLnBrk="1" hangingPunct="1">
              <a:defRPr/>
            </a:pPr>
            <a:r>
              <a:rPr lang="en-US" b="1" u="sng" dirty="0" smtClean="0">
                <a:solidFill>
                  <a:srgbClr val="F21902"/>
                </a:solidFill>
              </a:rPr>
              <a:t>II. </a:t>
            </a:r>
            <a:r>
              <a:rPr lang="en-US" b="1" u="sng" dirty="0" err="1" smtClean="0">
                <a:solidFill>
                  <a:srgbClr val="F21902"/>
                </a:solidFill>
              </a:rPr>
              <a:t>QUAN</a:t>
            </a:r>
            <a:r>
              <a:rPr lang="en-US" b="1" u="sng" dirty="0" smtClean="0">
                <a:solidFill>
                  <a:srgbClr val="F21902"/>
                </a:solidFill>
              </a:rPr>
              <a:t> </a:t>
            </a:r>
            <a:r>
              <a:rPr lang="en-US" b="1" u="sng" dirty="0" err="1" smtClean="0">
                <a:solidFill>
                  <a:srgbClr val="F21902"/>
                </a:solidFill>
              </a:rPr>
              <a:t>HỆ</a:t>
            </a:r>
            <a:r>
              <a:rPr lang="en-US" b="1" u="sng" dirty="0" smtClean="0">
                <a:solidFill>
                  <a:srgbClr val="F21902"/>
                </a:solidFill>
              </a:rPr>
              <a:t> </a:t>
            </a:r>
            <a:r>
              <a:rPr lang="en-US" b="1" u="sng" dirty="0" err="1" smtClean="0">
                <a:solidFill>
                  <a:srgbClr val="F21902"/>
                </a:solidFill>
              </a:rPr>
              <a:t>KHÁC</a:t>
            </a:r>
            <a:r>
              <a:rPr lang="en-US" b="1" u="sng" dirty="0" smtClean="0">
                <a:solidFill>
                  <a:srgbClr val="F21902"/>
                </a:solidFill>
              </a:rPr>
              <a:t> </a:t>
            </a:r>
            <a:r>
              <a:rPr lang="en-US" b="1" u="sng" dirty="0" err="1" smtClean="0">
                <a:solidFill>
                  <a:srgbClr val="F21902"/>
                </a:solidFill>
              </a:rPr>
              <a:t>LOÀI</a:t>
            </a:r>
            <a:r>
              <a:rPr lang="en-US" b="1" u="sng" dirty="0" smtClean="0">
                <a:solidFill>
                  <a:srgbClr val="F21902"/>
                </a:solidFill>
              </a:rPr>
              <a:t>:</a:t>
            </a:r>
          </a:p>
        </p:txBody>
      </p:sp>
      <p:sp>
        <p:nvSpPr>
          <p:cNvPr id="150532" name="Text Box 4"/>
          <p:cNvSpPr>
            <a:spLocks noChangeArrowheads="1"/>
          </p:cNvSpPr>
          <p:nvPr>
            <p:ph type="body" idx="1"/>
          </p:nvPr>
        </p:nvSpPr>
        <p:spPr>
          <a:noFill/>
        </p:spPr>
        <p:txBody>
          <a:bodyPr/>
          <a:lstStyle/>
          <a:p>
            <a:pPr algn="just" eaLnBrk="1" hangingPunct="1">
              <a:spcBef>
                <a:spcPct val="50000"/>
              </a:spcBef>
              <a:buFontTx/>
              <a:buNone/>
            </a:pPr>
            <a:r>
              <a:rPr lang="en-US" altLang="en-US" smtClean="0"/>
              <a:t>  </a:t>
            </a:r>
            <a:r>
              <a:rPr lang="en-US" altLang="en-US" b="1" smtClean="0"/>
              <a:t>Xem bảng 44 SGK/132. Nêu các mối quan hệ khác loài.</a:t>
            </a:r>
          </a:p>
          <a:p>
            <a:pPr algn="just" eaLnBrk="1" hangingPunct="1">
              <a:spcBef>
                <a:spcPct val="50000"/>
              </a:spcBef>
              <a:buFont typeface="Wide Latin" panose="020A0A07050505020404" pitchFamily="18" charset="0"/>
              <a:buChar char="?"/>
            </a:pPr>
            <a:r>
              <a:rPr lang="en-US" altLang="en-US" b="1" smtClean="0"/>
              <a:t>Chọn </a:t>
            </a:r>
            <a:r>
              <a:rPr lang="en-US" altLang="en-US" b="1" u="sng" smtClean="0">
                <a:solidFill>
                  <a:srgbClr val="FF0000"/>
                </a:solidFill>
              </a:rPr>
              <a:t>cụm từ</a:t>
            </a:r>
            <a:r>
              <a:rPr lang="en-US" altLang="en-US" b="1" smtClean="0"/>
              <a:t> thể hiện rõ đặc điểm trong các mối quan hệ các loài theo bảng 44 SGK/132.</a:t>
            </a:r>
          </a:p>
        </p:txBody>
      </p:sp>
      <p:pic>
        <p:nvPicPr>
          <p:cNvPr id="14340" name="Picture 4" descr="D:\mon sinh hoc\HINH DONG\hinh dong\Animals\rabbi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648200"/>
            <a:ext cx="2133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mon sinh hoc\HINH DONG\hinh dong\007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724400"/>
            <a:ext cx="2209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rot="10800000" flipV="1">
            <a:off x="2819400" y="1295400"/>
            <a:ext cx="1143000" cy="762000"/>
          </a:xfrm>
          <a:prstGeom prst="straightConnector1">
            <a:avLst/>
          </a:prstGeom>
          <a:ln w="53975"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62400" y="1295400"/>
            <a:ext cx="1143000" cy="762000"/>
          </a:xfrm>
          <a:prstGeom prst="straightConnector1">
            <a:avLst/>
          </a:prstGeom>
          <a:ln w="53975"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57200" y="1752600"/>
            <a:ext cx="2438400" cy="11430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rgbClr val="0000FF"/>
                </a:solidFill>
              </a:rPr>
              <a:t>HỖ</a:t>
            </a:r>
            <a:r>
              <a:rPr lang="en-US" sz="3200" b="1" dirty="0">
                <a:solidFill>
                  <a:srgbClr val="0000FF"/>
                </a:solidFill>
              </a:rPr>
              <a:t> </a:t>
            </a:r>
            <a:r>
              <a:rPr lang="en-US" sz="3200" b="1" dirty="0" err="1">
                <a:solidFill>
                  <a:srgbClr val="0000FF"/>
                </a:solidFill>
              </a:rPr>
              <a:t>TRỢ</a:t>
            </a:r>
            <a:endParaRPr lang="en-US" sz="3200" b="1" dirty="0">
              <a:solidFill>
                <a:srgbClr val="0000FF"/>
              </a:solidFill>
            </a:endParaRPr>
          </a:p>
        </p:txBody>
      </p:sp>
      <p:sp>
        <p:nvSpPr>
          <p:cNvPr id="11" name="Oval 10"/>
          <p:cNvSpPr/>
          <p:nvPr/>
        </p:nvSpPr>
        <p:spPr>
          <a:xfrm>
            <a:off x="4953000" y="1752600"/>
            <a:ext cx="2438400" cy="11430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rgbClr val="0000FF"/>
                </a:solidFill>
              </a:rPr>
              <a:t>ĐỐI</a:t>
            </a:r>
            <a:r>
              <a:rPr lang="en-US" sz="3200" b="1" dirty="0">
                <a:solidFill>
                  <a:srgbClr val="0000FF"/>
                </a:solidFill>
              </a:rPr>
              <a:t> </a:t>
            </a:r>
            <a:r>
              <a:rPr lang="en-US" sz="3200" b="1" dirty="0" err="1">
                <a:solidFill>
                  <a:srgbClr val="0000FF"/>
                </a:solidFill>
              </a:rPr>
              <a:t>ĐỊCH</a:t>
            </a:r>
            <a:endParaRPr lang="en-US"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fade">
                                      <p:cBhvr>
                                        <p:cTn id="7" dur="500"/>
                                        <p:tgtEl>
                                          <p:spTgt spid="150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0532">
                                            <p:txEl>
                                              <p:pRg st="0" end="0"/>
                                            </p:txEl>
                                          </p:spTgt>
                                        </p:tgtEl>
                                        <p:attrNameLst>
                                          <p:attrName>style.visibility</p:attrName>
                                        </p:attrNameLst>
                                      </p:cBhvr>
                                      <p:to>
                                        <p:strVal val="visible"/>
                                      </p:to>
                                    </p:set>
                                    <p:animEffect transition="in" filter="dissolve">
                                      <p:cBhvr>
                                        <p:cTn id="12" dur="500"/>
                                        <p:tgtEl>
                                          <p:spTgt spid="1505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xit" presetSubtype="0" fill="hold" nodeType="clickEffect">
                                  <p:stCondLst>
                                    <p:cond delay="0"/>
                                  </p:stCondLst>
                                  <p:childTnLst>
                                    <p:anim calcmode="lin" valueType="num">
                                      <p:cBhvr>
                                        <p:cTn id="16" dur="500"/>
                                        <p:tgtEl>
                                          <p:spTgt spid="150532">
                                            <p:txEl>
                                              <p:pRg st="0" end="0"/>
                                            </p:txEl>
                                          </p:spTgt>
                                        </p:tgtEl>
                                        <p:attrNameLst>
                                          <p:attrName>ppt_w</p:attrName>
                                        </p:attrNameLst>
                                      </p:cBhvr>
                                      <p:tavLst>
                                        <p:tav tm="0">
                                          <p:val>
                                            <p:strVal val="ppt_w"/>
                                          </p:val>
                                        </p:tav>
                                        <p:tav tm="100000">
                                          <p:val>
                                            <p:fltVal val="0"/>
                                          </p:val>
                                        </p:tav>
                                      </p:tavLst>
                                    </p:anim>
                                    <p:anim calcmode="lin" valueType="num">
                                      <p:cBhvr>
                                        <p:cTn id="17" dur="500"/>
                                        <p:tgtEl>
                                          <p:spTgt spid="150532">
                                            <p:txEl>
                                              <p:pRg st="0" end="0"/>
                                            </p:txEl>
                                          </p:spTgt>
                                        </p:tgtEl>
                                        <p:attrNameLst>
                                          <p:attrName>ppt_h</p:attrName>
                                        </p:attrNameLst>
                                      </p:cBhvr>
                                      <p:tavLst>
                                        <p:tav tm="0">
                                          <p:val>
                                            <p:strVal val="ppt_h"/>
                                          </p:val>
                                        </p:tav>
                                        <p:tav tm="100000">
                                          <p:val>
                                            <p:fltVal val="0"/>
                                          </p:val>
                                        </p:tav>
                                      </p:tavLst>
                                    </p:anim>
                                    <p:animEffect transition="out" filter="fade">
                                      <p:cBhvr>
                                        <p:cTn id="18" dur="500"/>
                                        <p:tgtEl>
                                          <p:spTgt spid="150532">
                                            <p:txEl>
                                              <p:pRg st="0" end="0"/>
                                            </p:txEl>
                                          </p:spTgt>
                                        </p:tgtEl>
                                      </p:cBhvr>
                                    </p:animEffect>
                                    <p:set>
                                      <p:cBhvr>
                                        <p:cTn id="19" dur="1" fill="hold">
                                          <p:stCondLst>
                                            <p:cond delay="499"/>
                                          </p:stCondLst>
                                        </p:cTn>
                                        <p:tgtEl>
                                          <p:spTgt spid="150532">
                                            <p:txEl>
                                              <p:pRg st="0" end="0"/>
                                            </p:txEl>
                                          </p:spTgt>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par>
                                <p:cTn id="23" presetID="4"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childTnLst>
                          </p:cTn>
                        </p:par>
                        <p:par>
                          <p:cTn id="26" fill="hold" nodeType="afterGroup">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150532">
                                            <p:txEl>
                                              <p:pRg st="1" end="1"/>
                                            </p:txEl>
                                          </p:spTgt>
                                        </p:tgtEl>
                                        <p:attrNameLst>
                                          <p:attrName>style.visibility</p:attrName>
                                        </p:attrNameLst>
                                      </p:cBhvr>
                                      <p:to>
                                        <p:strVal val="visible"/>
                                      </p:to>
                                    </p:set>
                                    <p:anim calcmode="lin" valueType="num">
                                      <p:cBhvr>
                                        <p:cTn id="37" dur="500" fill="hold"/>
                                        <p:tgtEl>
                                          <p:spTgt spid="150532">
                                            <p:txEl>
                                              <p:pRg st="1" end="1"/>
                                            </p:txEl>
                                          </p:spTgt>
                                        </p:tgtEl>
                                        <p:attrNameLst>
                                          <p:attrName>ppt_w</p:attrName>
                                        </p:attrNameLst>
                                      </p:cBhvr>
                                      <p:tavLst>
                                        <p:tav tm="0">
                                          <p:val>
                                            <p:strVal val="#ppt_w*0.70"/>
                                          </p:val>
                                        </p:tav>
                                        <p:tav tm="100000">
                                          <p:val>
                                            <p:strVal val="#ppt_w"/>
                                          </p:val>
                                        </p:tav>
                                      </p:tavLst>
                                    </p:anim>
                                    <p:anim calcmode="lin" valueType="num">
                                      <p:cBhvr>
                                        <p:cTn id="38" dur="500" fill="hold"/>
                                        <p:tgtEl>
                                          <p:spTgt spid="150532">
                                            <p:txEl>
                                              <p:pRg st="1" end="1"/>
                                            </p:txEl>
                                          </p:spTgt>
                                        </p:tgtEl>
                                        <p:attrNameLst>
                                          <p:attrName>ppt_h</p:attrName>
                                        </p:attrNameLst>
                                      </p:cBhvr>
                                      <p:tavLst>
                                        <p:tav tm="0">
                                          <p:val>
                                            <p:strVal val="#ppt_h"/>
                                          </p:val>
                                        </p:tav>
                                        <p:tav tm="100000">
                                          <p:val>
                                            <p:strVal val="#ppt_h"/>
                                          </p:val>
                                        </p:tav>
                                      </p:tavLst>
                                    </p:anim>
                                    <p:animEffect transition="in" filter="fade">
                                      <p:cBhvr>
                                        <p:cTn id="39" dur="500"/>
                                        <p:tgtEl>
                                          <p:spTgt spid="1505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P spid="150532" grpId="0" build="allAtOnce" autoUpdateAnimBg="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9802" name="Group 106"/>
          <p:cNvGraphicFramePr>
            <a:graphicFrameLocks noGrp="1"/>
          </p:cNvGraphicFramePr>
          <p:nvPr>
            <p:ph/>
          </p:nvPr>
        </p:nvGraphicFramePr>
        <p:xfrm>
          <a:off x="52388" y="76200"/>
          <a:ext cx="9015412" cy="6602413"/>
        </p:xfrm>
        <a:graphic>
          <a:graphicData uri="http://schemas.openxmlformats.org/drawingml/2006/table">
            <a:tbl>
              <a:tblPr/>
              <a:tblGrid>
                <a:gridCol w="1047750">
                  <a:extLst>
                    <a:ext uri="{9D8B030D-6E8A-4147-A177-3AD203B41FA5}">
                      <a16:colId xmlns:a16="http://schemas.microsoft.com/office/drawing/2014/main" val="20000"/>
                    </a:ext>
                  </a:extLst>
                </a:gridCol>
                <a:gridCol w="2252662">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51814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charset="0"/>
                        </a:rPr>
                        <a:t>QUAN</a:t>
                      </a:r>
                      <a:r>
                        <a:rPr kumimoji="0" lang="en-US" sz="2800" b="1" i="0" u="none" strike="noStrike" cap="none" normalizeH="0" baseline="0" dirty="0" smtClean="0">
                          <a:ln>
                            <a:noFill/>
                          </a:ln>
                          <a:solidFill>
                            <a:schemeClr val="tx1"/>
                          </a:solidFill>
                          <a:effectLst/>
                          <a:latin typeface="Arial" charset="0"/>
                        </a:rPr>
                        <a:t> </a:t>
                      </a:r>
                      <a:r>
                        <a:rPr kumimoji="0" lang="en-US" sz="2800" b="1" i="0" u="none" strike="noStrike" cap="none" normalizeH="0" baseline="0" dirty="0" err="1" smtClean="0">
                          <a:ln>
                            <a:noFill/>
                          </a:ln>
                          <a:solidFill>
                            <a:schemeClr val="tx1"/>
                          </a:solidFill>
                          <a:effectLst/>
                          <a:latin typeface="Arial" charset="0"/>
                        </a:rPr>
                        <a:t>HỆ</a:t>
                      </a:r>
                      <a:endParaRPr kumimoji="0" lang="en-US" sz="2800" b="1" i="0" u="none" strike="noStrike" cap="none" normalizeH="0" baseline="0" dirty="0" smtClean="0">
                        <a:ln>
                          <a:noFill/>
                        </a:ln>
                        <a:solidFill>
                          <a:schemeClr val="tx1"/>
                        </a:solidFill>
                        <a:effectLst/>
                        <a:latin typeface="Arial"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ĐẶC ĐIỂM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490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7431">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44139">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9533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9246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2" name="Group 115"/>
          <p:cNvGrpSpPr>
            <a:grpSpLocks/>
          </p:cNvGrpSpPr>
          <p:nvPr/>
        </p:nvGrpSpPr>
        <p:grpSpPr bwMode="auto">
          <a:xfrm>
            <a:off x="0" y="685800"/>
            <a:ext cx="3251200" cy="1433513"/>
            <a:chOff x="0" y="432"/>
            <a:chExt cx="2048" cy="903"/>
          </a:xfrm>
        </p:grpSpPr>
        <p:sp>
          <p:nvSpPr>
            <p:cNvPr id="15399" name="Text Box 56"/>
            <p:cNvSpPr txBox="1">
              <a:spLocks noChangeArrowheads="1"/>
            </p:cNvSpPr>
            <p:nvPr/>
          </p:nvSpPr>
          <p:spPr bwMode="auto">
            <a:xfrm>
              <a:off x="0" y="720"/>
              <a:ext cx="72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rPr>
                <a:t>HỖ TRỢ</a:t>
              </a:r>
            </a:p>
          </p:txBody>
        </p:sp>
        <p:sp>
          <p:nvSpPr>
            <p:cNvPr id="15400" name="Text Box 58"/>
            <p:cNvSpPr txBox="1">
              <a:spLocks noChangeArrowheads="1"/>
            </p:cNvSpPr>
            <p:nvPr/>
          </p:nvSpPr>
          <p:spPr bwMode="auto">
            <a:xfrm>
              <a:off x="752" y="432"/>
              <a:ext cx="12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Cộng sinh</a:t>
              </a:r>
            </a:p>
          </p:txBody>
        </p:sp>
        <p:sp>
          <p:nvSpPr>
            <p:cNvPr id="15401" name="Text Box 59"/>
            <p:cNvSpPr txBox="1">
              <a:spLocks noChangeArrowheads="1"/>
            </p:cNvSpPr>
            <p:nvPr/>
          </p:nvSpPr>
          <p:spPr bwMode="auto">
            <a:xfrm>
              <a:off x="847" y="1008"/>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Hội sinh</a:t>
              </a:r>
            </a:p>
          </p:txBody>
        </p:sp>
      </p:grpSp>
      <p:grpSp>
        <p:nvGrpSpPr>
          <p:cNvPr id="3" name="Group 116"/>
          <p:cNvGrpSpPr>
            <a:grpSpLocks/>
          </p:cNvGrpSpPr>
          <p:nvPr/>
        </p:nvGrpSpPr>
        <p:grpSpPr bwMode="auto">
          <a:xfrm>
            <a:off x="46038" y="3062288"/>
            <a:ext cx="3535362" cy="3446462"/>
            <a:chOff x="29" y="1929"/>
            <a:chExt cx="2227" cy="2171"/>
          </a:xfrm>
        </p:grpSpPr>
        <p:sp>
          <p:nvSpPr>
            <p:cNvPr id="15395" name="Text Box 57"/>
            <p:cNvSpPr txBox="1">
              <a:spLocks noChangeArrowheads="1"/>
            </p:cNvSpPr>
            <p:nvPr/>
          </p:nvSpPr>
          <p:spPr bwMode="auto">
            <a:xfrm>
              <a:off x="29" y="2494"/>
              <a:ext cx="67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0000FF"/>
                  </a:solidFill>
                </a:rPr>
                <a:t>ĐỐI ĐỊCH</a:t>
              </a:r>
            </a:p>
          </p:txBody>
        </p:sp>
        <p:sp>
          <p:nvSpPr>
            <p:cNvPr id="15396" name="Text Box 60"/>
            <p:cNvSpPr txBox="1">
              <a:spLocks noChangeArrowheads="1"/>
            </p:cNvSpPr>
            <p:nvPr/>
          </p:nvSpPr>
          <p:spPr bwMode="auto">
            <a:xfrm>
              <a:off x="710" y="1929"/>
              <a:ext cx="14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Cạnh tranh</a:t>
              </a:r>
            </a:p>
          </p:txBody>
        </p:sp>
        <p:sp>
          <p:nvSpPr>
            <p:cNvPr id="15397" name="Text Box 61"/>
            <p:cNvSpPr txBox="1">
              <a:spLocks noChangeArrowheads="1"/>
            </p:cNvSpPr>
            <p:nvPr/>
          </p:nvSpPr>
          <p:spPr bwMode="auto">
            <a:xfrm>
              <a:off x="703" y="2677"/>
              <a:ext cx="1529"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Kí sinh, </a:t>
              </a:r>
            </a:p>
            <a:p>
              <a:pPr eaLnBrk="1" hangingPunct="1">
                <a:spcBef>
                  <a:spcPct val="50000"/>
                </a:spcBef>
                <a:buFontTx/>
                <a:buNone/>
              </a:pPr>
              <a:r>
                <a:rPr lang="en-US" altLang="en-US" sz="2800" b="1">
                  <a:solidFill>
                    <a:srgbClr val="0000FF"/>
                  </a:solidFill>
                </a:rPr>
                <a:t>nửa kí sinh</a:t>
              </a:r>
            </a:p>
          </p:txBody>
        </p:sp>
        <p:sp>
          <p:nvSpPr>
            <p:cNvPr id="15398" name="Text Box 62"/>
            <p:cNvSpPr txBox="1">
              <a:spLocks noChangeArrowheads="1"/>
            </p:cNvSpPr>
            <p:nvPr/>
          </p:nvSpPr>
          <p:spPr bwMode="auto">
            <a:xfrm>
              <a:off x="624" y="3504"/>
              <a:ext cx="163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Sinh vật ăn sinh vật khác</a:t>
              </a:r>
            </a:p>
          </p:txBody>
        </p:sp>
      </p:grpSp>
      <p:sp>
        <p:nvSpPr>
          <p:cNvPr id="29762" name="Text Box 66"/>
          <p:cNvSpPr txBox="1">
            <a:spLocks noChangeArrowheads="1"/>
          </p:cNvSpPr>
          <p:nvPr/>
        </p:nvSpPr>
        <p:spPr bwMode="auto">
          <a:xfrm>
            <a:off x="3352800" y="533400"/>
            <a:ext cx="5668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t>Sự </a:t>
            </a:r>
            <a:r>
              <a:rPr lang="en-US" altLang="en-US" sz="2400" b="1" i="1" u="sng">
                <a:solidFill>
                  <a:srgbClr val="FF0000"/>
                </a:solidFill>
              </a:rPr>
              <a:t>hợp tác cùng có lợi</a:t>
            </a:r>
            <a:r>
              <a:rPr lang="en-US" altLang="en-US" sz="2400" b="1" i="1">
                <a:solidFill>
                  <a:srgbClr val="0000FF"/>
                </a:solidFill>
              </a:rPr>
              <a:t> </a:t>
            </a:r>
            <a:r>
              <a:rPr lang="en-US" altLang="en-US" sz="2400" b="1"/>
              <a:t>giữa các loài sinh vật</a:t>
            </a:r>
          </a:p>
        </p:txBody>
      </p:sp>
      <p:sp>
        <p:nvSpPr>
          <p:cNvPr id="29763" name="Text Box 67"/>
          <p:cNvSpPr txBox="1">
            <a:spLocks noChangeArrowheads="1"/>
          </p:cNvSpPr>
          <p:nvPr/>
        </p:nvSpPr>
        <p:spPr bwMode="auto">
          <a:xfrm>
            <a:off x="3352800" y="1295400"/>
            <a:ext cx="5668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solidFill>
                  <a:schemeClr val="tx2"/>
                </a:solidFill>
              </a:rPr>
              <a:t>Sự </a:t>
            </a:r>
            <a:r>
              <a:rPr lang="en-US" altLang="en-US" sz="2400" b="1" i="1" u="sng">
                <a:solidFill>
                  <a:srgbClr val="FF0000"/>
                </a:solidFill>
              </a:rPr>
              <a:t>hợp tác </a:t>
            </a:r>
            <a:r>
              <a:rPr lang="en-US" altLang="en-US" sz="2400" b="1">
                <a:solidFill>
                  <a:schemeClr val="tx2"/>
                </a:solidFill>
              </a:rPr>
              <a:t>giữa hai loài sinh vật, trong đó </a:t>
            </a:r>
            <a:r>
              <a:rPr lang="en-US" altLang="en-US" sz="2400" b="1" i="1" u="sng">
                <a:solidFill>
                  <a:srgbClr val="FF0000"/>
                </a:solidFill>
              </a:rPr>
              <a:t>một bên có lợi còn bên kia</a:t>
            </a:r>
            <a:r>
              <a:rPr lang="en-US" altLang="en-US" sz="2400" b="1" i="1">
                <a:solidFill>
                  <a:schemeClr val="tx2"/>
                </a:solidFill>
              </a:rPr>
              <a:t> </a:t>
            </a:r>
            <a:r>
              <a:rPr lang="en-US" altLang="en-US" sz="2400" b="1" i="1" u="sng">
                <a:solidFill>
                  <a:srgbClr val="FF0000"/>
                </a:solidFill>
              </a:rPr>
              <a:t>không có lợi và cũng không có hại</a:t>
            </a:r>
            <a:endParaRPr lang="en-US" altLang="en-US" sz="2800" b="1" i="1" u="sng">
              <a:solidFill>
                <a:srgbClr val="FF0000"/>
              </a:solidFill>
            </a:endParaRPr>
          </a:p>
        </p:txBody>
      </p:sp>
      <p:sp>
        <p:nvSpPr>
          <p:cNvPr id="29765" name="Text Box 69"/>
          <p:cNvSpPr txBox="1">
            <a:spLocks noChangeArrowheads="1"/>
          </p:cNvSpPr>
          <p:nvPr/>
        </p:nvSpPr>
        <p:spPr bwMode="auto">
          <a:xfrm>
            <a:off x="3352800" y="2514600"/>
            <a:ext cx="57769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t>Các sinh vật khác loài</a:t>
            </a:r>
            <a:r>
              <a:rPr lang="en-US" altLang="en-US" sz="2400" b="1">
                <a:solidFill>
                  <a:srgbClr val="0000FF"/>
                </a:solidFill>
              </a:rPr>
              <a:t> </a:t>
            </a:r>
            <a:r>
              <a:rPr lang="en-US" altLang="en-US" sz="2400" b="1" i="1" u="sng">
                <a:solidFill>
                  <a:srgbClr val="0000FF"/>
                </a:solidFill>
              </a:rPr>
              <a:t>tranh giành</a:t>
            </a:r>
            <a:r>
              <a:rPr lang="en-US" altLang="en-US" sz="2400" b="1" i="1">
                <a:solidFill>
                  <a:srgbClr val="0000FF"/>
                </a:solidFill>
              </a:rPr>
              <a:t> </a:t>
            </a:r>
            <a:r>
              <a:rPr lang="en-US" altLang="en-US" sz="2400" b="1"/>
              <a:t>nhau thức ăn, nơi ở và các điều kiện sống khác nhau của môi trường. Các loài </a:t>
            </a:r>
            <a:r>
              <a:rPr lang="en-US" altLang="en-US" sz="2400" b="1" i="1" u="sng">
                <a:solidFill>
                  <a:srgbClr val="0000CC"/>
                </a:solidFill>
              </a:rPr>
              <a:t>kìm hãm </a:t>
            </a:r>
            <a:r>
              <a:rPr lang="en-US" altLang="en-US" sz="2400" b="1"/>
              <a:t>sự phát triển của nhau</a:t>
            </a:r>
          </a:p>
        </p:txBody>
      </p:sp>
      <p:sp>
        <p:nvSpPr>
          <p:cNvPr id="29771" name="Text Box 75"/>
          <p:cNvSpPr txBox="1">
            <a:spLocks noChangeArrowheads="1"/>
          </p:cNvSpPr>
          <p:nvPr/>
        </p:nvSpPr>
        <p:spPr bwMode="auto">
          <a:xfrm>
            <a:off x="3352800" y="4176713"/>
            <a:ext cx="5668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t>Sinh vật</a:t>
            </a:r>
            <a:r>
              <a:rPr lang="en-US" altLang="en-US" sz="2400" b="1">
                <a:solidFill>
                  <a:srgbClr val="FF00FF"/>
                </a:solidFill>
              </a:rPr>
              <a:t> </a:t>
            </a:r>
            <a:r>
              <a:rPr lang="en-US" altLang="en-US" sz="2400" b="1" i="1" u="sng">
                <a:solidFill>
                  <a:srgbClr val="0000FF"/>
                </a:solidFill>
              </a:rPr>
              <a:t>sống nhờ</a:t>
            </a:r>
            <a:r>
              <a:rPr lang="en-US" altLang="en-US" sz="2400" b="1" i="1">
                <a:solidFill>
                  <a:srgbClr val="FF00FF"/>
                </a:solidFill>
              </a:rPr>
              <a:t> </a:t>
            </a:r>
            <a:r>
              <a:rPr lang="en-US" altLang="en-US" sz="2400" b="1"/>
              <a:t>trên cơ thể của</a:t>
            </a:r>
            <a:r>
              <a:rPr lang="en-US" altLang="en-US" sz="2400" b="1">
                <a:solidFill>
                  <a:srgbClr val="FF00FF"/>
                </a:solidFill>
              </a:rPr>
              <a:t> </a:t>
            </a:r>
            <a:r>
              <a:rPr lang="en-US" altLang="en-US" sz="2400" b="1"/>
              <a:t>sinh vật khác,</a:t>
            </a:r>
            <a:r>
              <a:rPr lang="en-US" altLang="en-US" sz="2400" b="1">
                <a:solidFill>
                  <a:srgbClr val="FF00FF"/>
                </a:solidFill>
              </a:rPr>
              <a:t> </a:t>
            </a:r>
            <a:r>
              <a:rPr lang="en-US" altLang="en-US" sz="2400" b="1" i="1" u="sng">
                <a:solidFill>
                  <a:srgbClr val="0000CC"/>
                </a:solidFill>
              </a:rPr>
              <a:t>lấy các chất dinh</a:t>
            </a:r>
            <a:r>
              <a:rPr lang="en-US" altLang="en-US" sz="2400" b="1"/>
              <a:t> </a:t>
            </a:r>
            <a:r>
              <a:rPr lang="en-US" altLang="en-US" sz="2400" b="1" i="1" u="sng">
                <a:solidFill>
                  <a:srgbClr val="0000CC"/>
                </a:solidFill>
              </a:rPr>
              <a:t>dưỡng, máu</a:t>
            </a:r>
            <a:r>
              <a:rPr lang="en-US" altLang="en-US" sz="2400" b="1"/>
              <a:t>… từ sinh vật đó.</a:t>
            </a:r>
          </a:p>
        </p:txBody>
      </p:sp>
      <p:sp>
        <p:nvSpPr>
          <p:cNvPr id="29773" name="Text Box 77"/>
          <p:cNvSpPr txBox="1">
            <a:spLocks noChangeArrowheads="1"/>
          </p:cNvSpPr>
          <p:nvPr/>
        </p:nvSpPr>
        <p:spPr bwMode="auto">
          <a:xfrm>
            <a:off x="3352800" y="5505450"/>
            <a:ext cx="5668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t>Gồm các trường hợp:</a:t>
            </a:r>
            <a:r>
              <a:rPr lang="en-US" altLang="en-US" sz="2400" b="1">
                <a:solidFill>
                  <a:srgbClr val="0000FF"/>
                </a:solidFill>
              </a:rPr>
              <a:t> </a:t>
            </a:r>
            <a:r>
              <a:rPr lang="en-US" altLang="en-US" sz="2400" b="1" i="1" u="sng">
                <a:solidFill>
                  <a:srgbClr val="0000FF"/>
                </a:solidFill>
              </a:rPr>
              <a:t>động vật ăn thịt con mồi, động vật ăn thực vật, thực vật bắt sâu bọ.</a:t>
            </a:r>
            <a:endParaRPr lang="en-US" altLang="en-US" sz="2400" i="1" u="sng">
              <a:solidFill>
                <a:srgbClr val="0000FF"/>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9802"/>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9762"/>
                                        </p:tgtEl>
                                        <p:attrNameLst>
                                          <p:attrName>style.visibility</p:attrName>
                                        </p:attrNameLst>
                                      </p:cBhvr>
                                      <p:to>
                                        <p:strVal val="visible"/>
                                      </p:to>
                                    </p:set>
                                    <p:animEffect transition="in" filter="dissolve">
                                      <p:cBhvr>
                                        <p:cTn id="19" dur="500"/>
                                        <p:tgtEl>
                                          <p:spTgt spid="2976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9763"/>
                                        </p:tgtEl>
                                        <p:attrNameLst>
                                          <p:attrName>style.visibility</p:attrName>
                                        </p:attrNameLst>
                                      </p:cBhvr>
                                      <p:to>
                                        <p:strVal val="visible"/>
                                      </p:to>
                                    </p:set>
                                    <p:animEffect transition="in" filter="dissolve">
                                      <p:cBhvr>
                                        <p:cTn id="24" dur="500"/>
                                        <p:tgtEl>
                                          <p:spTgt spid="2976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9765"/>
                                        </p:tgtEl>
                                        <p:attrNameLst>
                                          <p:attrName>style.visibility</p:attrName>
                                        </p:attrNameLst>
                                      </p:cBhvr>
                                      <p:to>
                                        <p:strVal val="visible"/>
                                      </p:to>
                                    </p:set>
                                    <p:animEffect transition="in" filter="dissolve">
                                      <p:cBhvr>
                                        <p:cTn id="29" dur="500"/>
                                        <p:tgtEl>
                                          <p:spTgt spid="2976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9771"/>
                                        </p:tgtEl>
                                        <p:attrNameLst>
                                          <p:attrName>style.visibility</p:attrName>
                                        </p:attrNameLst>
                                      </p:cBhvr>
                                      <p:to>
                                        <p:strVal val="visible"/>
                                      </p:to>
                                    </p:set>
                                    <p:animEffect transition="in" filter="dissolve">
                                      <p:cBhvr>
                                        <p:cTn id="34" dur="500"/>
                                        <p:tgtEl>
                                          <p:spTgt spid="297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9773"/>
                                        </p:tgtEl>
                                        <p:attrNameLst>
                                          <p:attrName>style.visibility</p:attrName>
                                        </p:attrNameLst>
                                      </p:cBhvr>
                                      <p:to>
                                        <p:strVal val="visible"/>
                                      </p:to>
                                    </p:set>
                                    <p:animEffect transition="in" filter="dissolve">
                                      <p:cBhvr>
                                        <p:cTn id="39" dur="500"/>
                                        <p:tgtEl>
                                          <p:spTgt spid="29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62" grpId="0"/>
      <p:bldP spid="29763" grpId="0"/>
      <p:bldP spid="29765" grpId="0"/>
      <p:bldP spid="29771" grpId="0"/>
      <p:bldP spid="297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685800"/>
            <a:ext cx="8902700" cy="1143000"/>
          </a:xfrm>
        </p:spPr>
        <p:txBody>
          <a:bodyPr/>
          <a:lstStyle/>
          <a:p>
            <a:pPr algn="just" eaLnBrk="1" hangingPunct="1"/>
            <a:r>
              <a:rPr lang="en-US" altLang="en-US" sz="2800" b="1" smtClean="0"/>
              <a:t>1</a:t>
            </a:r>
            <a:r>
              <a:rPr lang="en-US" altLang="en-US" sz="2800" smtClean="0"/>
              <a:t>. 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a:t>
            </a:r>
          </a:p>
        </p:txBody>
      </p:sp>
      <p:sp>
        <p:nvSpPr>
          <p:cNvPr id="153608" name="Text Box 8"/>
          <p:cNvSpPr txBox="1">
            <a:spLocks noChangeArrowheads="1"/>
          </p:cNvSpPr>
          <p:nvPr/>
        </p:nvSpPr>
        <p:spPr bwMode="auto">
          <a:xfrm>
            <a:off x="2659063" y="57531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99"/>
                </a:solidFill>
              </a:rPr>
              <a:t>Cộng sinh (hỗ trợ</a:t>
            </a:r>
            <a:r>
              <a:rPr lang="en-US" altLang="en-US" sz="2800" b="1">
                <a:solidFill>
                  <a:srgbClr val="000099"/>
                </a:solidFill>
              </a:rPr>
              <a:t>)</a:t>
            </a:r>
          </a:p>
        </p:txBody>
      </p:sp>
      <p:grpSp>
        <p:nvGrpSpPr>
          <p:cNvPr id="2" name="Group 19"/>
          <p:cNvGrpSpPr>
            <a:grpSpLocks/>
          </p:cNvGrpSpPr>
          <p:nvPr/>
        </p:nvGrpSpPr>
        <p:grpSpPr bwMode="auto">
          <a:xfrm>
            <a:off x="157163" y="2570163"/>
            <a:ext cx="8839200" cy="3262312"/>
            <a:chOff x="99" y="1619"/>
            <a:chExt cx="5568" cy="2055"/>
          </a:xfrm>
        </p:grpSpPr>
        <p:grpSp>
          <p:nvGrpSpPr>
            <p:cNvPr id="16389" name="Group 9"/>
            <p:cNvGrpSpPr>
              <a:grpSpLocks/>
            </p:cNvGrpSpPr>
            <p:nvPr/>
          </p:nvGrpSpPr>
          <p:grpSpPr bwMode="auto">
            <a:xfrm>
              <a:off x="99" y="1619"/>
              <a:ext cx="5568" cy="2055"/>
              <a:chOff x="192" y="1536"/>
              <a:chExt cx="5568" cy="2055"/>
            </a:xfrm>
          </p:grpSpPr>
          <p:pic>
            <p:nvPicPr>
              <p:cNvPr id="16392" name="Picture 4" desc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536"/>
                <a:ext cx="5568"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336" y="3264"/>
                <a:ext cx="244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21902"/>
                    </a:solidFill>
                  </a:rPr>
                  <a:t>Hình 44.2. Địa y</a:t>
                </a:r>
              </a:p>
            </p:txBody>
          </p:sp>
        </p:grpSp>
        <p:sp>
          <p:nvSpPr>
            <p:cNvPr id="16390" name="Text Box 6"/>
            <p:cNvSpPr txBox="1">
              <a:spLocks noChangeArrowheads="1"/>
            </p:cNvSpPr>
            <p:nvPr/>
          </p:nvSpPr>
          <p:spPr bwMode="auto">
            <a:xfrm>
              <a:off x="4375" y="2794"/>
              <a:ext cx="972" cy="2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FF"/>
                  </a:solidFill>
                </a:rPr>
                <a:t>Sợi nấm</a:t>
              </a:r>
            </a:p>
          </p:txBody>
        </p:sp>
        <p:sp>
          <p:nvSpPr>
            <p:cNvPr id="16391" name="Text Box 17"/>
            <p:cNvSpPr txBox="1">
              <a:spLocks noChangeArrowheads="1"/>
            </p:cNvSpPr>
            <p:nvPr/>
          </p:nvSpPr>
          <p:spPr bwMode="auto">
            <a:xfrm>
              <a:off x="4327" y="1930"/>
              <a:ext cx="1289" cy="2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FF"/>
                  </a:solidFill>
                </a:rPr>
                <a:t>Tảo đơn bào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3608"/>
                                        </p:tgtEl>
                                        <p:attrNameLst>
                                          <p:attrName>style.visibility</p:attrName>
                                        </p:attrNameLst>
                                      </p:cBhvr>
                                      <p:to>
                                        <p:strVal val="visible"/>
                                      </p:to>
                                    </p:set>
                                    <p:anim calcmode="lin" valueType="num">
                                      <p:cBhvr>
                                        <p:cTn id="14" dur="500" fill="hold"/>
                                        <p:tgtEl>
                                          <p:spTgt spid="153608"/>
                                        </p:tgtEl>
                                        <p:attrNameLst>
                                          <p:attrName>ppt_x</p:attrName>
                                        </p:attrNameLst>
                                      </p:cBhvr>
                                      <p:tavLst>
                                        <p:tav tm="0">
                                          <p:val>
                                            <p:strVal val="#ppt_x-.2"/>
                                          </p:val>
                                        </p:tav>
                                        <p:tav tm="100000">
                                          <p:val>
                                            <p:strVal val="#ppt_x"/>
                                          </p:val>
                                        </p:tav>
                                      </p:tavLst>
                                    </p:anim>
                                    <p:anim calcmode="lin" valueType="num">
                                      <p:cBhvr>
                                        <p:cTn id="15" dur="500" fill="hold"/>
                                        <p:tgtEl>
                                          <p:spTgt spid="153608"/>
                                        </p:tgtEl>
                                        <p:attrNameLst>
                                          <p:attrName>ppt_y</p:attrName>
                                        </p:attrNameLst>
                                      </p:cBhvr>
                                      <p:tavLst>
                                        <p:tav tm="0">
                                          <p:val>
                                            <p:strVal val="#ppt_y"/>
                                          </p:val>
                                        </p:tav>
                                        <p:tav tm="100000">
                                          <p:val>
                                            <p:strVal val="#ppt_y"/>
                                          </p:val>
                                        </p:tav>
                                      </p:tavLst>
                                    </p:anim>
                                    <p:animEffect transition="in" filter="wipe(right)" prLst="gradientSize: 0.1">
                                      <p:cBhvr>
                                        <p:cTn id="16" dur="500"/>
                                        <p:tgtEl>
                                          <p:spTgt spid="153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80975" y="228600"/>
            <a:ext cx="8963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2. Trên một cánh đồng lúa, khi cỏ dại phát triển, năng suất lúa giảm.</a:t>
            </a:r>
          </a:p>
        </p:txBody>
      </p:sp>
      <p:sp>
        <p:nvSpPr>
          <p:cNvPr id="154629" name="Text Box 5"/>
          <p:cNvSpPr txBox="1">
            <a:spLocks noChangeArrowheads="1"/>
          </p:cNvSpPr>
          <p:nvPr/>
        </p:nvSpPr>
        <p:spPr bwMode="auto">
          <a:xfrm>
            <a:off x="2112963" y="5713413"/>
            <a:ext cx="525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b="1">
                <a:solidFill>
                  <a:srgbClr val="0000FF"/>
                </a:solidFill>
              </a:rPr>
              <a:t>Cạnh tranh (</a:t>
            </a:r>
            <a:r>
              <a:rPr lang="en-US" altLang="en-US" sz="3600" b="1">
                <a:solidFill>
                  <a:srgbClr val="0000FF"/>
                </a:solidFill>
              </a:rPr>
              <a:t>đối địch)</a:t>
            </a:r>
          </a:p>
        </p:txBody>
      </p:sp>
      <p:grpSp>
        <p:nvGrpSpPr>
          <p:cNvPr id="2" name="Group 11"/>
          <p:cNvGrpSpPr>
            <a:grpSpLocks/>
          </p:cNvGrpSpPr>
          <p:nvPr/>
        </p:nvGrpSpPr>
        <p:grpSpPr bwMode="auto">
          <a:xfrm>
            <a:off x="215900" y="1447800"/>
            <a:ext cx="7175500" cy="4227513"/>
            <a:chOff x="136" y="912"/>
            <a:chExt cx="4520" cy="2663"/>
          </a:xfrm>
        </p:grpSpPr>
        <p:pic>
          <p:nvPicPr>
            <p:cNvPr id="17413" name="Picture 6" descr="Ảnh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912"/>
              <a:ext cx="3552" cy="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7"/>
            <p:cNvSpPr txBox="1">
              <a:spLocks noChangeArrowheads="1"/>
            </p:cNvSpPr>
            <p:nvPr/>
          </p:nvSpPr>
          <p:spPr bwMode="auto">
            <a:xfrm>
              <a:off x="480" y="1488"/>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FF"/>
                  </a:solidFill>
                </a:rPr>
                <a:t>Lúa</a:t>
              </a:r>
            </a:p>
          </p:txBody>
        </p:sp>
        <p:sp>
          <p:nvSpPr>
            <p:cNvPr id="17415" name="Text Box 8"/>
            <p:cNvSpPr txBox="1">
              <a:spLocks noChangeArrowheads="1"/>
            </p:cNvSpPr>
            <p:nvPr/>
          </p:nvSpPr>
          <p:spPr bwMode="auto">
            <a:xfrm>
              <a:off x="136" y="2610"/>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FF"/>
                  </a:solidFill>
                </a:rPr>
                <a:t>Cỏ dại</a:t>
              </a:r>
            </a:p>
          </p:txBody>
        </p:sp>
        <p:sp>
          <p:nvSpPr>
            <p:cNvPr id="17416" name="Line 9"/>
            <p:cNvSpPr>
              <a:spLocks noChangeShapeType="1"/>
            </p:cNvSpPr>
            <p:nvPr/>
          </p:nvSpPr>
          <p:spPr bwMode="auto">
            <a:xfrm flipV="1">
              <a:off x="960" y="1680"/>
              <a:ext cx="96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p:nvSpPr>
          <p:spPr bwMode="auto">
            <a:xfrm flipV="1">
              <a:off x="912" y="2208"/>
              <a:ext cx="2112" cy="5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4629"/>
                                        </p:tgtEl>
                                        <p:attrNameLst>
                                          <p:attrName>style.visibility</p:attrName>
                                        </p:attrNameLst>
                                      </p:cBhvr>
                                      <p:to>
                                        <p:strVal val="visible"/>
                                      </p:to>
                                    </p:set>
                                    <p:anim calcmode="lin" valueType="num">
                                      <p:cBhvr>
                                        <p:cTn id="14" dur="500" fill="hold"/>
                                        <p:tgtEl>
                                          <p:spTgt spid="154629"/>
                                        </p:tgtEl>
                                        <p:attrNameLst>
                                          <p:attrName>ppt_x</p:attrName>
                                        </p:attrNameLst>
                                      </p:cBhvr>
                                      <p:tavLst>
                                        <p:tav tm="0">
                                          <p:val>
                                            <p:strVal val="#ppt_x-.2"/>
                                          </p:val>
                                        </p:tav>
                                        <p:tav tm="100000">
                                          <p:val>
                                            <p:strVal val="#ppt_x"/>
                                          </p:val>
                                        </p:tav>
                                      </p:tavLst>
                                    </p:anim>
                                    <p:anim calcmode="lin" valueType="num">
                                      <p:cBhvr>
                                        <p:cTn id="15" dur="500" fill="hold"/>
                                        <p:tgtEl>
                                          <p:spTgt spid="15462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5462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a:spLocks noChangeArrowheads="1"/>
          </p:cNvSpPr>
          <p:nvPr>
            <p:ph type="title"/>
          </p:nvPr>
        </p:nvSpPr>
        <p:spPr>
          <a:noFill/>
        </p:spPr>
        <p:txBody>
          <a:bodyPr/>
          <a:lstStyle/>
          <a:p>
            <a:pPr algn="just" eaLnBrk="1" hangingPunct="1">
              <a:spcBef>
                <a:spcPct val="50000"/>
              </a:spcBef>
            </a:pPr>
            <a:r>
              <a:rPr lang="en-US" altLang="en-US" sz="3200" smtClean="0"/>
              <a:t>3.Hươu, nai và hổ cùng sống trong một cánh rừng. Số lượng hươu, nai bị khống chế bởi số lượng hổ.</a:t>
            </a:r>
          </a:p>
        </p:txBody>
      </p:sp>
      <p:sp>
        <p:nvSpPr>
          <p:cNvPr id="155653" name="Text Box 5"/>
          <p:cNvSpPr txBox="1">
            <a:spLocks noChangeArrowheads="1"/>
          </p:cNvSpPr>
          <p:nvPr/>
        </p:nvSpPr>
        <p:spPr bwMode="auto">
          <a:xfrm>
            <a:off x="762000" y="598805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Sinh vật ăn sinh vật khác (Đối địch)</a:t>
            </a:r>
          </a:p>
        </p:txBody>
      </p:sp>
      <p:pic>
        <p:nvPicPr>
          <p:cNvPr id="19462" name="Picture 6" descr="http://cms.kienthuc.net.vn/zoomh/500/uploaded/luuthoa/2014_03_20/s%C4%83n%20m%E1%BB%93i/san_moi6_kienthuc_ti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631950"/>
            <a:ext cx="66738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barn(inVertical)">
                                      <p:cBhvr>
                                        <p:cTn id="12"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altLang="en-US" sz="3200" smtClean="0">
                <a:solidFill>
                  <a:schemeClr val="tx1"/>
                </a:solidFill>
              </a:rPr>
              <a:t>4. Rận và bét sống bám trên da trâu, bò. Chúng sống được nhờ hút máu của trâu, bò.</a:t>
            </a:r>
          </a:p>
        </p:txBody>
      </p:sp>
      <p:sp>
        <p:nvSpPr>
          <p:cNvPr id="156676" name="Text Box 4"/>
          <p:cNvSpPr txBox="1">
            <a:spLocks noChangeArrowheads="1"/>
          </p:cNvSpPr>
          <p:nvPr/>
        </p:nvSpPr>
        <p:spPr bwMode="auto">
          <a:xfrm>
            <a:off x="2209800" y="5715000"/>
            <a:ext cx="4567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b="1">
                <a:solidFill>
                  <a:srgbClr val="0000FF"/>
                </a:solidFill>
              </a:rPr>
              <a:t>Kí sinh (</a:t>
            </a:r>
            <a:r>
              <a:rPr lang="en-US" altLang="en-US" sz="3600" b="1">
                <a:solidFill>
                  <a:srgbClr val="0000FF"/>
                </a:solidFill>
              </a:rPr>
              <a:t>đối địch)</a:t>
            </a:r>
          </a:p>
        </p:txBody>
      </p:sp>
      <p:pic>
        <p:nvPicPr>
          <p:cNvPr id="156677" name="Picture 5" descr="b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95438"/>
            <a:ext cx="549592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6677"/>
                                        </p:tgtEl>
                                        <p:attrNameLst>
                                          <p:attrName>style.visibility</p:attrName>
                                        </p:attrNameLst>
                                      </p:cBhvr>
                                      <p:to>
                                        <p:strVal val="visible"/>
                                      </p:to>
                                    </p:set>
                                    <p:anim calcmode="lin" valueType="num">
                                      <p:cBhvr>
                                        <p:cTn id="7" dur="500" fill="hold"/>
                                        <p:tgtEl>
                                          <p:spTgt spid="156677"/>
                                        </p:tgtEl>
                                        <p:attrNameLst>
                                          <p:attrName>ppt_w</p:attrName>
                                        </p:attrNameLst>
                                      </p:cBhvr>
                                      <p:tavLst>
                                        <p:tav tm="0">
                                          <p:val>
                                            <p:strVal val="#ppt_w+.3"/>
                                          </p:val>
                                        </p:tav>
                                        <p:tav tm="100000">
                                          <p:val>
                                            <p:strVal val="#ppt_w"/>
                                          </p:val>
                                        </p:tav>
                                      </p:tavLst>
                                    </p:anim>
                                    <p:anim calcmode="lin" valueType="num">
                                      <p:cBhvr>
                                        <p:cTn id="8" dur="500" fill="hold"/>
                                        <p:tgtEl>
                                          <p:spTgt spid="156677"/>
                                        </p:tgtEl>
                                        <p:attrNameLst>
                                          <p:attrName>ppt_h</p:attrName>
                                        </p:attrNameLst>
                                      </p:cBhvr>
                                      <p:tavLst>
                                        <p:tav tm="0">
                                          <p:val>
                                            <p:strVal val="#ppt_h"/>
                                          </p:val>
                                        </p:tav>
                                        <p:tav tm="100000">
                                          <p:val>
                                            <p:strVal val="#ppt_h"/>
                                          </p:val>
                                        </p:tav>
                                      </p:tavLst>
                                    </p:anim>
                                    <p:animEffect transition="in" filter="fade">
                                      <p:cBhvr>
                                        <p:cTn id="9" dur="500"/>
                                        <p:tgtEl>
                                          <p:spTgt spid="1566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56676"/>
                                        </p:tgtEl>
                                        <p:attrNameLst>
                                          <p:attrName>style.visibility</p:attrName>
                                        </p:attrNameLst>
                                      </p:cBhvr>
                                      <p:to>
                                        <p:strVal val="visible"/>
                                      </p:to>
                                    </p:set>
                                    <p:animEffect transition="in" filter="wedge">
                                      <p:cBhvr>
                                        <p:cTn id="14"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altLang="en-US" sz="3200" smtClean="0"/>
              <a:t>5. Địa y sống bám trên cành cây.</a:t>
            </a:r>
          </a:p>
        </p:txBody>
      </p:sp>
      <p:sp>
        <p:nvSpPr>
          <p:cNvPr id="157701" name="Text Box 5"/>
          <p:cNvSpPr txBox="1">
            <a:spLocks noChangeArrowheads="1"/>
          </p:cNvSpPr>
          <p:nvPr/>
        </p:nvSpPr>
        <p:spPr bwMode="auto">
          <a:xfrm>
            <a:off x="2667000" y="5715000"/>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b="1">
                <a:solidFill>
                  <a:srgbClr val="0000FF"/>
                </a:solidFill>
              </a:rPr>
              <a:t>Hội sinh (</a:t>
            </a:r>
            <a:r>
              <a:rPr lang="en-US" altLang="en-US" sz="3600" b="1">
                <a:solidFill>
                  <a:srgbClr val="0000FF"/>
                </a:solidFill>
              </a:rPr>
              <a:t>Hỗ trợ</a:t>
            </a:r>
            <a:r>
              <a:rPr lang="en-US" altLang="en-US" sz="4000" b="1">
                <a:solidFill>
                  <a:srgbClr val="0000FF"/>
                </a:solidFill>
              </a:rPr>
              <a:t>)</a:t>
            </a:r>
          </a:p>
        </p:txBody>
      </p:sp>
      <p:grpSp>
        <p:nvGrpSpPr>
          <p:cNvPr id="2" name="Group 10"/>
          <p:cNvGrpSpPr>
            <a:grpSpLocks/>
          </p:cNvGrpSpPr>
          <p:nvPr/>
        </p:nvGrpSpPr>
        <p:grpSpPr bwMode="auto">
          <a:xfrm>
            <a:off x="647700" y="1295400"/>
            <a:ext cx="8267700" cy="4322763"/>
            <a:chOff x="408" y="816"/>
            <a:chExt cx="5208" cy="2723"/>
          </a:xfrm>
        </p:grpSpPr>
        <p:pic>
          <p:nvPicPr>
            <p:cNvPr id="20485" name="Picture 4" descr="dia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816"/>
              <a:ext cx="3624" cy="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Line 6"/>
            <p:cNvSpPr>
              <a:spLocks noChangeShapeType="1"/>
            </p:cNvSpPr>
            <p:nvPr/>
          </p:nvSpPr>
          <p:spPr bwMode="auto">
            <a:xfrm>
              <a:off x="792" y="2304"/>
              <a:ext cx="1104"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7" name="Text Box 7"/>
            <p:cNvSpPr txBox="1">
              <a:spLocks noChangeArrowheads="1"/>
            </p:cNvSpPr>
            <p:nvPr/>
          </p:nvSpPr>
          <p:spPr bwMode="auto">
            <a:xfrm>
              <a:off x="408" y="1968"/>
              <a:ext cx="76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Thân cây</a:t>
              </a:r>
            </a:p>
          </p:txBody>
        </p:sp>
        <p:sp>
          <p:nvSpPr>
            <p:cNvPr id="20488" name="Line 8"/>
            <p:cNvSpPr>
              <a:spLocks noChangeShapeType="1"/>
            </p:cNvSpPr>
            <p:nvPr/>
          </p:nvSpPr>
          <p:spPr bwMode="auto">
            <a:xfrm flipH="1" flipV="1">
              <a:off x="2988" y="2208"/>
              <a:ext cx="1872"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9" name="Text Box 9"/>
            <p:cNvSpPr txBox="1">
              <a:spLocks noChangeArrowheads="1"/>
            </p:cNvSpPr>
            <p:nvPr/>
          </p:nvSpPr>
          <p:spPr bwMode="auto">
            <a:xfrm>
              <a:off x="4896" y="2004"/>
              <a:ext cx="7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Địa 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7701"/>
                                        </p:tgtEl>
                                        <p:attrNameLst>
                                          <p:attrName>style.visibility</p:attrName>
                                        </p:attrNameLst>
                                      </p:cBhvr>
                                      <p:to>
                                        <p:strVal val="visible"/>
                                      </p:to>
                                    </p:set>
                                    <p:anim calcmode="lin" valueType="num">
                                      <p:cBhvr>
                                        <p:cTn id="14" dur="500" fill="hold"/>
                                        <p:tgtEl>
                                          <p:spTgt spid="157701"/>
                                        </p:tgtEl>
                                        <p:attrNameLst>
                                          <p:attrName>ppt_w</p:attrName>
                                        </p:attrNameLst>
                                      </p:cBhvr>
                                      <p:tavLst>
                                        <p:tav tm="0">
                                          <p:val>
                                            <p:fltVal val="0"/>
                                          </p:val>
                                        </p:tav>
                                        <p:tav tm="100000">
                                          <p:val>
                                            <p:strVal val="#ppt_w"/>
                                          </p:val>
                                        </p:tav>
                                      </p:tavLst>
                                    </p:anim>
                                    <p:anim calcmode="lin" valueType="num">
                                      <p:cBhvr>
                                        <p:cTn id="15" dur="500" fill="hold"/>
                                        <p:tgtEl>
                                          <p:spTgt spid="157701"/>
                                        </p:tgtEl>
                                        <p:attrNameLst>
                                          <p:attrName>ppt_h</p:attrName>
                                        </p:attrNameLst>
                                      </p:cBhvr>
                                      <p:tavLst>
                                        <p:tav tm="0">
                                          <p:val>
                                            <p:fltVal val="0"/>
                                          </p:val>
                                        </p:tav>
                                        <p:tav tm="100000">
                                          <p:val>
                                            <p:strVal val="#ppt_h"/>
                                          </p:val>
                                        </p:tav>
                                      </p:tavLst>
                                    </p:anim>
                                    <p:animEffect transition="in" filter="fade">
                                      <p:cBhvr>
                                        <p:cTn id="16" dur="500"/>
                                        <p:tgtEl>
                                          <p:spTgt spid="157701"/>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609600"/>
          </a:xfrm>
        </p:spPr>
        <p:txBody>
          <a:bodyPr/>
          <a:lstStyle/>
          <a:p>
            <a:pPr eaLnBrk="1" hangingPunct="1"/>
            <a:r>
              <a:rPr lang="en-US" altLang="en-US" sz="3600" b="1" i="1" u="sng" smtClean="0">
                <a:solidFill>
                  <a:schemeClr val="accent2"/>
                </a:solidFill>
              </a:rPr>
              <a:t>Bài tr</a:t>
            </a:r>
            <a:r>
              <a:rPr lang="vi-VN" altLang="en-US" sz="3600" b="1" i="1" u="sng" smtClean="0">
                <a:solidFill>
                  <a:schemeClr val="accent2"/>
                </a:solidFill>
              </a:rPr>
              <a:t>ước</a:t>
            </a:r>
            <a:r>
              <a:rPr lang="en-US" altLang="en-US" sz="3600" b="1" i="1" u="sng" smtClean="0">
                <a:solidFill>
                  <a:schemeClr val="accent2"/>
                </a:solidFill>
              </a:rPr>
              <a:t> </a:t>
            </a:r>
            <a:r>
              <a:rPr lang="vi-VN" altLang="en-US" sz="3600" b="1" i="1" u="sng" smtClean="0">
                <a:solidFill>
                  <a:schemeClr val="accent2"/>
                </a:solidFill>
              </a:rPr>
              <a:t>đã</a:t>
            </a:r>
            <a:r>
              <a:rPr lang="en-US" altLang="en-US" sz="3600" b="1" i="1" u="sng" smtClean="0">
                <a:solidFill>
                  <a:schemeClr val="accent2"/>
                </a:solidFill>
              </a:rPr>
              <a:t> học gì?</a:t>
            </a:r>
            <a:endParaRPr lang="en-US" altLang="en-US" sz="3600" b="1" smtClean="0">
              <a:solidFill>
                <a:schemeClr val="accent2"/>
              </a:solidFill>
            </a:endParaRPr>
          </a:p>
        </p:txBody>
      </p:sp>
      <p:sp>
        <p:nvSpPr>
          <p:cNvPr id="141316" name="Rectangle 4"/>
          <p:cNvSpPr>
            <a:spLocks noGrp="1" noChangeArrowheads="1"/>
          </p:cNvSpPr>
          <p:nvPr>
            <p:ph type="body" sz="half" idx="1"/>
          </p:nvPr>
        </p:nvSpPr>
        <p:spPr>
          <a:xfrm rot="10800000" flipV="1">
            <a:off x="381000" y="1143000"/>
            <a:ext cx="8458200" cy="4876800"/>
          </a:xfrm>
        </p:spPr>
        <p:txBody>
          <a:bodyPr/>
          <a:lstStyle/>
          <a:p>
            <a:pPr marL="533400" indent="-533400" algn="just" eaLnBrk="1" hangingPunct="1">
              <a:buFontTx/>
              <a:buAutoNum type="arabicPeriod"/>
              <a:defRPr/>
            </a:pPr>
            <a:r>
              <a:rPr lang="en-US" altLang="en-US" dirty="0" err="1" smtClean="0"/>
              <a:t>Dựa</a:t>
            </a:r>
            <a:r>
              <a:rPr lang="en-US" altLang="en-US" dirty="0" smtClean="0"/>
              <a:t> </a:t>
            </a:r>
            <a:r>
              <a:rPr lang="en-US" altLang="en-US" dirty="0" err="1" smtClean="0"/>
              <a:t>vào</a:t>
            </a:r>
            <a:r>
              <a:rPr lang="en-US" altLang="en-US" dirty="0" smtClean="0"/>
              <a:t> </a:t>
            </a:r>
            <a:r>
              <a:rPr lang="en-US" altLang="en-US" dirty="0" err="1" smtClean="0"/>
              <a:t>nhiệt</a:t>
            </a:r>
            <a:r>
              <a:rPr lang="en-US" altLang="en-US" dirty="0" smtClean="0"/>
              <a:t> </a:t>
            </a:r>
            <a:r>
              <a:rPr lang="vi-VN" altLang="en-US" dirty="0" smtClean="0"/>
              <a:t>độ</a:t>
            </a:r>
            <a:r>
              <a:rPr lang="en-US" altLang="en-US" dirty="0" smtClean="0"/>
              <a:t> c</a:t>
            </a:r>
            <a:r>
              <a:rPr lang="vi-VN" altLang="en-US" dirty="0" smtClean="0"/>
              <a:t>ơ</a:t>
            </a:r>
            <a:r>
              <a:rPr lang="en-US" altLang="en-US" dirty="0" smtClean="0"/>
              <a:t> </a:t>
            </a:r>
            <a:r>
              <a:rPr lang="en-US" altLang="en-US" dirty="0" err="1" smtClean="0"/>
              <a:t>thể</a:t>
            </a:r>
            <a:r>
              <a:rPr lang="en-US" altLang="en-US" dirty="0" smtClean="0"/>
              <a:t> </a:t>
            </a:r>
            <a:r>
              <a:rPr lang="vi-VN" altLang="en-US" dirty="0" smtClean="0"/>
              <a:t>đối</a:t>
            </a:r>
            <a:r>
              <a:rPr lang="en-US" altLang="en-US" dirty="0"/>
              <a:t> </a:t>
            </a:r>
            <a:r>
              <a:rPr lang="en-US" altLang="en-US" dirty="0" err="1" smtClean="0"/>
              <a:t>với</a:t>
            </a:r>
            <a:r>
              <a:rPr lang="en-US" altLang="en-US" dirty="0" smtClean="0"/>
              <a:t> </a:t>
            </a:r>
            <a:r>
              <a:rPr lang="en-US" altLang="en-US" dirty="0" err="1" smtClean="0"/>
              <a:t>nhiệt</a:t>
            </a:r>
            <a:r>
              <a:rPr lang="en-US" altLang="en-US" dirty="0" smtClean="0"/>
              <a:t> </a:t>
            </a:r>
            <a:r>
              <a:rPr lang="vi-VN" altLang="en-US" dirty="0" smtClean="0"/>
              <a:t>độ</a:t>
            </a:r>
            <a:r>
              <a:rPr lang="en-US" altLang="en-US" dirty="0" smtClean="0"/>
              <a:t> </a:t>
            </a:r>
            <a:r>
              <a:rPr lang="en-US" altLang="en-US" dirty="0" err="1" smtClean="0"/>
              <a:t>môi</a:t>
            </a:r>
            <a:r>
              <a:rPr lang="en-US" altLang="en-US" dirty="0" smtClean="0"/>
              <a:t> </a:t>
            </a:r>
            <a:r>
              <a:rPr lang="en-US" altLang="en-US" dirty="0" err="1" smtClean="0"/>
              <a:t>tr</a:t>
            </a:r>
            <a:r>
              <a:rPr lang="vi-VN" altLang="en-US" dirty="0" smtClean="0"/>
              <a:t>ường</a:t>
            </a:r>
            <a:r>
              <a:rPr lang="en-US" altLang="en-US" dirty="0" smtClean="0"/>
              <a:t>, </a:t>
            </a:r>
            <a:r>
              <a:rPr lang="en-US" altLang="en-US" dirty="0" err="1" smtClean="0"/>
              <a:t>có</a:t>
            </a:r>
            <a:r>
              <a:rPr lang="en-US" altLang="en-US" dirty="0" smtClean="0"/>
              <a:t> </a:t>
            </a:r>
            <a:r>
              <a:rPr lang="en-US" altLang="en-US" dirty="0" err="1" smtClean="0"/>
              <a:t>thể</a:t>
            </a:r>
            <a:r>
              <a:rPr lang="en-US" altLang="en-US" dirty="0" smtClean="0"/>
              <a:t> chia </a:t>
            </a:r>
            <a:r>
              <a:rPr lang="en-US" altLang="en-US" dirty="0" err="1" smtClean="0"/>
              <a:t>sinh</a:t>
            </a:r>
            <a:r>
              <a:rPr lang="en-US" altLang="en-US" dirty="0" smtClean="0"/>
              <a:t> </a:t>
            </a:r>
            <a:r>
              <a:rPr lang="en-US" altLang="en-US" dirty="0" err="1" smtClean="0"/>
              <a:t>vật</a:t>
            </a:r>
            <a:r>
              <a:rPr lang="en-US" altLang="en-US" dirty="0" smtClean="0"/>
              <a:t> </a:t>
            </a:r>
            <a:r>
              <a:rPr lang="en-US" altLang="en-US" dirty="0" err="1" smtClean="0"/>
              <a:t>thành</a:t>
            </a:r>
            <a:r>
              <a:rPr lang="en-US" altLang="en-US" dirty="0" smtClean="0"/>
              <a:t> </a:t>
            </a:r>
            <a:r>
              <a:rPr lang="en-US" altLang="en-US" dirty="0" err="1" smtClean="0"/>
              <a:t>những</a:t>
            </a:r>
            <a:r>
              <a:rPr lang="en-US" altLang="en-US" dirty="0" smtClean="0"/>
              <a:t> </a:t>
            </a:r>
            <a:r>
              <a:rPr lang="en-US" altLang="en-US" dirty="0" err="1" smtClean="0"/>
              <a:t>nhóm</a:t>
            </a:r>
            <a:r>
              <a:rPr lang="en-US" altLang="en-US" dirty="0" smtClean="0"/>
              <a:t> </a:t>
            </a:r>
            <a:r>
              <a:rPr lang="en-US" altLang="en-US" dirty="0" err="1" smtClean="0"/>
              <a:t>nào</a:t>
            </a:r>
            <a:r>
              <a:rPr lang="en-US" altLang="en-US" dirty="0" smtClean="0"/>
              <a:t>? Cho </a:t>
            </a:r>
            <a:r>
              <a:rPr lang="en-US" altLang="en-US" dirty="0" err="1" smtClean="0"/>
              <a:t>ví</a:t>
            </a:r>
            <a:r>
              <a:rPr lang="en-US" altLang="en-US" dirty="0" smtClean="0"/>
              <a:t> </a:t>
            </a:r>
            <a:r>
              <a:rPr lang="en-US" altLang="en-US" dirty="0" err="1" smtClean="0"/>
              <a:t>dụ</a:t>
            </a:r>
            <a:r>
              <a:rPr lang="en-US" altLang="en-US" dirty="0" smtClean="0"/>
              <a:t>.</a:t>
            </a:r>
          </a:p>
          <a:p>
            <a:pPr marL="533400" indent="-533400" algn="just" eaLnBrk="1" hangingPunct="1">
              <a:defRPr/>
            </a:pPr>
            <a:endParaRPr lang="en-US" altLang="en-US" dirty="0" smtClean="0"/>
          </a:p>
          <a:p>
            <a:pPr marL="533400" indent="-533400" algn="just" eaLnBrk="1" hangingPunct="1">
              <a:defRPr/>
            </a:pPr>
            <a:endParaRPr lang="en-US" altLang="en-US" dirty="0" smtClean="0"/>
          </a:p>
          <a:p>
            <a:pPr marL="0" indent="0" algn="just" eaLnBrk="1" hangingPunct="1">
              <a:buFontTx/>
              <a:buNone/>
              <a:defRPr/>
            </a:pPr>
            <a:endParaRPr lang="en-US" altLang="en-US" dirty="0" smtClean="0"/>
          </a:p>
          <a:p>
            <a:pPr marL="533400" indent="-533400" algn="just" eaLnBrk="1" hangingPunct="1">
              <a:buFontTx/>
              <a:buAutoNum type="arabicPeriod" startAt="2"/>
              <a:defRPr/>
            </a:pPr>
            <a:r>
              <a:rPr lang="en-US" altLang="en-US" dirty="0" smtClean="0"/>
              <a:t>Cho </a:t>
            </a:r>
            <a:r>
              <a:rPr lang="en-US" altLang="en-US" dirty="0" err="1" smtClean="0"/>
              <a:t>ví</a:t>
            </a:r>
            <a:r>
              <a:rPr lang="en-US" altLang="en-US" dirty="0" smtClean="0"/>
              <a:t> </a:t>
            </a:r>
            <a:r>
              <a:rPr lang="en-US" altLang="en-US" dirty="0" err="1" smtClean="0"/>
              <a:t>dụ</a:t>
            </a:r>
            <a:r>
              <a:rPr lang="en-US" altLang="en-US" dirty="0" smtClean="0"/>
              <a:t> </a:t>
            </a:r>
            <a:r>
              <a:rPr lang="en-US" altLang="en-US" dirty="0" err="1" smtClean="0"/>
              <a:t>về</a:t>
            </a:r>
            <a:r>
              <a:rPr lang="en-US" altLang="en-US" dirty="0" smtClean="0"/>
              <a:t> </a:t>
            </a:r>
            <a:r>
              <a:rPr lang="en-US" altLang="en-US" dirty="0" err="1" smtClean="0"/>
              <a:t>các</a:t>
            </a:r>
            <a:r>
              <a:rPr lang="en-US" altLang="en-US" dirty="0" smtClean="0"/>
              <a:t> </a:t>
            </a:r>
            <a:r>
              <a:rPr lang="en-US" altLang="en-US" dirty="0" err="1" smtClean="0"/>
              <a:t>nhóm</a:t>
            </a:r>
            <a:r>
              <a:rPr lang="en-US" altLang="en-US" dirty="0" smtClean="0"/>
              <a:t> </a:t>
            </a:r>
            <a:r>
              <a:rPr lang="en-US" altLang="en-US" dirty="0" err="1" smtClean="0"/>
              <a:t>sinh</a:t>
            </a:r>
            <a:r>
              <a:rPr lang="en-US" altLang="en-US" dirty="0" smtClean="0"/>
              <a:t> </a:t>
            </a:r>
            <a:r>
              <a:rPr lang="en-US" altLang="en-US" dirty="0" err="1" smtClean="0"/>
              <a:t>vật</a:t>
            </a:r>
            <a:r>
              <a:rPr lang="en-US" altLang="en-US" dirty="0" smtClean="0"/>
              <a:t> </a:t>
            </a:r>
            <a:r>
              <a:rPr lang="en-US" altLang="en-US" dirty="0" err="1" smtClean="0"/>
              <a:t>thích</a:t>
            </a:r>
            <a:r>
              <a:rPr lang="en-US" altLang="en-US" dirty="0" smtClean="0"/>
              <a:t> </a:t>
            </a:r>
            <a:r>
              <a:rPr lang="en-US" altLang="en-US" dirty="0" err="1" smtClean="0"/>
              <a:t>nghi</a:t>
            </a:r>
            <a:r>
              <a:rPr lang="en-US" altLang="en-US" dirty="0" smtClean="0"/>
              <a:t> </a:t>
            </a:r>
            <a:r>
              <a:rPr lang="en-US" altLang="en-US" dirty="0" err="1" smtClean="0"/>
              <a:t>với</a:t>
            </a:r>
            <a:r>
              <a:rPr lang="en-US" altLang="en-US" dirty="0" smtClean="0"/>
              <a:t> </a:t>
            </a:r>
            <a:r>
              <a:rPr lang="en-US" altLang="en-US" dirty="0" err="1" smtClean="0"/>
              <a:t>độ</a:t>
            </a:r>
            <a:r>
              <a:rPr lang="en-US" altLang="en-US" dirty="0" smtClean="0"/>
              <a:t> </a:t>
            </a:r>
            <a:r>
              <a:rPr lang="en-US" altLang="en-US" dirty="0" err="1" smtClean="0"/>
              <a:t>ẩm</a:t>
            </a:r>
            <a:r>
              <a:rPr lang="en-US" altLang="en-US" dirty="0" smtClean="0"/>
              <a:t> </a:t>
            </a:r>
            <a:r>
              <a:rPr lang="en-US" altLang="en-US" dirty="0" err="1" smtClean="0"/>
              <a:t>khác</a:t>
            </a:r>
            <a:r>
              <a:rPr lang="en-US" altLang="en-US" dirty="0" smtClean="0"/>
              <a:t> </a:t>
            </a:r>
            <a:r>
              <a:rPr lang="en-US" altLang="en-US" dirty="0" err="1" smtClean="0"/>
              <a:t>nhau</a:t>
            </a:r>
            <a:r>
              <a:rPr lang="en-US" altLang="en-US" dirty="0" smtClean="0"/>
              <a:t> </a:t>
            </a:r>
            <a:r>
              <a:rPr lang="en-US" altLang="en-US" dirty="0" err="1" smtClean="0"/>
              <a:t>của</a:t>
            </a:r>
            <a:r>
              <a:rPr lang="en-US" altLang="en-US" dirty="0" smtClean="0"/>
              <a:t> </a:t>
            </a:r>
            <a:r>
              <a:rPr lang="en-US" altLang="en-US" dirty="0" err="1" smtClean="0"/>
              <a:t>môi</a:t>
            </a:r>
            <a:r>
              <a:rPr lang="en-US" altLang="en-US" dirty="0" smtClean="0"/>
              <a:t> </a:t>
            </a:r>
            <a:r>
              <a:rPr lang="en-US" altLang="en-US" dirty="0" err="1" smtClean="0"/>
              <a:t>trường</a:t>
            </a:r>
            <a:r>
              <a:rPr lang="en-US" altLang="en-US" dirty="0" smtClean="0"/>
              <a:t>?</a:t>
            </a:r>
          </a:p>
        </p:txBody>
      </p:sp>
      <p:cxnSp>
        <p:nvCxnSpPr>
          <p:cNvPr id="4" name="Straight Arrow Connector 3"/>
          <p:cNvCxnSpPr/>
          <p:nvPr/>
        </p:nvCxnSpPr>
        <p:spPr>
          <a:xfrm flipV="1">
            <a:off x="990600" y="2971800"/>
            <a:ext cx="914400" cy="5334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90600" y="3505200"/>
            <a:ext cx="914400" cy="4572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06588" y="2743200"/>
            <a:ext cx="380841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rPr>
              <a:t>Sinh</a:t>
            </a:r>
            <a:r>
              <a:rPr lang="en-US" sz="3200" b="1" dirty="0">
                <a:solidFill>
                  <a:schemeClr val="accent6">
                    <a:lumMod val="50000"/>
                  </a:schemeClr>
                </a:solidFill>
              </a:rPr>
              <a:t> </a:t>
            </a:r>
            <a:r>
              <a:rPr lang="en-US" sz="3200" b="1" dirty="0" err="1">
                <a:solidFill>
                  <a:schemeClr val="accent6">
                    <a:lumMod val="50000"/>
                  </a:schemeClr>
                </a:solidFill>
              </a:rPr>
              <a:t>vật</a:t>
            </a:r>
            <a:r>
              <a:rPr lang="en-US" sz="3200" b="1" dirty="0">
                <a:solidFill>
                  <a:schemeClr val="accent6">
                    <a:lumMod val="50000"/>
                  </a:schemeClr>
                </a:solidFill>
              </a:rPr>
              <a:t> </a:t>
            </a:r>
            <a:r>
              <a:rPr lang="en-US" sz="3200" b="1" dirty="0" err="1">
                <a:solidFill>
                  <a:schemeClr val="accent6">
                    <a:lumMod val="50000"/>
                  </a:schemeClr>
                </a:solidFill>
              </a:rPr>
              <a:t>biến</a:t>
            </a:r>
            <a:r>
              <a:rPr lang="en-US" sz="3200" b="1" dirty="0">
                <a:solidFill>
                  <a:schemeClr val="accent6">
                    <a:lumMod val="50000"/>
                  </a:schemeClr>
                </a:solidFill>
              </a:rPr>
              <a:t> </a:t>
            </a:r>
            <a:r>
              <a:rPr lang="en-US" sz="3200" b="1" dirty="0" err="1">
                <a:solidFill>
                  <a:schemeClr val="accent6">
                    <a:lumMod val="50000"/>
                  </a:schemeClr>
                </a:solidFill>
              </a:rPr>
              <a:t>nhiệt</a:t>
            </a:r>
            <a:endParaRPr lang="en-US" sz="3200" b="1" dirty="0">
              <a:solidFill>
                <a:schemeClr val="accent6">
                  <a:lumMod val="50000"/>
                </a:schemeClr>
              </a:solidFill>
            </a:endParaRPr>
          </a:p>
        </p:txBody>
      </p:sp>
      <p:sp>
        <p:nvSpPr>
          <p:cNvPr id="16" name="Rectangle 15"/>
          <p:cNvSpPr/>
          <p:nvPr/>
        </p:nvSpPr>
        <p:spPr>
          <a:xfrm>
            <a:off x="1843088" y="3729038"/>
            <a:ext cx="410051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rPr>
              <a:t>Sinh</a:t>
            </a:r>
            <a:r>
              <a:rPr lang="en-US" sz="3200" b="1" dirty="0">
                <a:solidFill>
                  <a:schemeClr val="accent6">
                    <a:lumMod val="50000"/>
                  </a:schemeClr>
                </a:solidFill>
              </a:rPr>
              <a:t> </a:t>
            </a:r>
            <a:r>
              <a:rPr lang="en-US" sz="3200" b="1" dirty="0" err="1">
                <a:solidFill>
                  <a:schemeClr val="accent6">
                    <a:lumMod val="50000"/>
                  </a:schemeClr>
                </a:solidFill>
              </a:rPr>
              <a:t>vật</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nhiệt</a:t>
            </a:r>
            <a:endParaRPr lang="en-US" sz="3200" b="1" dirty="0">
              <a:solidFill>
                <a:schemeClr val="accent6">
                  <a:lumMod val="50000"/>
                </a:schemeClr>
              </a:solidFill>
            </a:endParaRPr>
          </a:p>
        </p:txBody>
      </p:sp>
      <p:pic>
        <p:nvPicPr>
          <p:cNvPr id="3080" name="Picture 26" descr="D:\mon sinh hoc\HINH\HINH DONG\hinh dong\su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14287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Effect transition="in" filter="dissolve">
                                      <p:cBhvr>
                                        <p:cTn id="7" dur="500"/>
                                        <p:tgtEl>
                                          <p:spTgt spid="14131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1316">
                                            <p:txEl>
                                              <p:pRg st="4" end="4"/>
                                            </p:txEl>
                                          </p:spTgt>
                                        </p:tgtEl>
                                        <p:attrNameLst>
                                          <p:attrName>style.visibility</p:attrName>
                                        </p:attrNameLst>
                                      </p:cBhvr>
                                      <p:to>
                                        <p:strVal val="visible"/>
                                      </p:to>
                                    </p:set>
                                    <p:animEffect transition="in" filter="dissolve">
                                      <p:cBhvr>
                                        <p:cTn id="10" dur="500"/>
                                        <p:tgtEl>
                                          <p:spTgt spid="141316">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p:bldP spid="7"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sz="3200" smtClean="0"/>
              <a:t>6. Cá ép bám vào rùa biển, nhờ đó cá được đưa đi xa.</a:t>
            </a:r>
          </a:p>
        </p:txBody>
      </p:sp>
      <p:sp>
        <p:nvSpPr>
          <p:cNvPr id="158725" name="Text Box 5"/>
          <p:cNvSpPr txBox="1">
            <a:spLocks noChangeArrowheads="1"/>
          </p:cNvSpPr>
          <p:nvPr/>
        </p:nvSpPr>
        <p:spPr bwMode="auto">
          <a:xfrm>
            <a:off x="2490788" y="5740400"/>
            <a:ext cx="4214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Hội sinh (Hỗ trợ)</a:t>
            </a:r>
          </a:p>
        </p:txBody>
      </p:sp>
      <p:grpSp>
        <p:nvGrpSpPr>
          <p:cNvPr id="2" name="Group 12"/>
          <p:cNvGrpSpPr>
            <a:grpSpLocks/>
          </p:cNvGrpSpPr>
          <p:nvPr/>
        </p:nvGrpSpPr>
        <p:grpSpPr bwMode="auto">
          <a:xfrm>
            <a:off x="304800" y="1447800"/>
            <a:ext cx="6934200" cy="4083050"/>
            <a:chOff x="192" y="912"/>
            <a:chExt cx="4368" cy="2572"/>
          </a:xfrm>
        </p:grpSpPr>
        <p:pic>
          <p:nvPicPr>
            <p:cNvPr id="21509" name="Picture 4" descr="car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912"/>
              <a:ext cx="3552"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p:cNvSpPr txBox="1">
              <a:spLocks noChangeArrowheads="1"/>
            </p:cNvSpPr>
            <p:nvPr/>
          </p:nvSpPr>
          <p:spPr bwMode="auto">
            <a:xfrm>
              <a:off x="192" y="1776"/>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21902"/>
                  </a:solidFill>
                </a:rPr>
                <a:t>Cá ép</a:t>
              </a:r>
            </a:p>
          </p:txBody>
        </p:sp>
        <p:sp>
          <p:nvSpPr>
            <p:cNvPr id="21511" name="Text Box 7"/>
            <p:cNvSpPr txBox="1">
              <a:spLocks noChangeArrowheads="1"/>
            </p:cNvSpPr>
            <p:nvPr/>
          </p:nvSpPr>
          <p:spPr bwMode="auto">
            <a:xfrm>
              <a:off x="2976" y="1008"/>
              <a:ext cx="1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21902"/>
                  </a:solidFill>
                </a:rPr>
                <a:t>Rùa biển</a:t>
              </a:r>
            </a:p>
          </p:txBody>
        </p:sp>
        <p:sp>
          <p:nvSpPr>
            <p:cNvPr id="21512" name="Line 10"/>
            <p:cNvSpPr>
              <a:spLocks noChangeShapeType="1"/>
            </p:cNvSpPr>
            <p:nvPr/>
          </p:nvSpPr>
          <p:spPr bwMode="auto">
            <a:xfrm flipV="1">
              <a:off x="3408" y="1296"/>
              <a:ext cx="0"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3" name="Line 11"/>
            <p:cNvSpPr>
              <a:spLocks noChangeShapeType="1"/>
            </p:cNvSpPr>
            <p:nvPr/>
          </p:nvSpPr>
          <p:spPr bwMode="auto">
            <a:xfrm flipV="1">
              <a:off x="768" y="1920"/>
              <a:ext cx="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58725"/>
                                        </p:tgtEl>
                                        <p:attrNameLst>
                                          <p:attrName>style.visibility</p:attrName>
                                        </p:attrNameLst>
                                      </p:cBhvr>
                                      <p:to>
                                        <p:strVal val="visible"/>
                                      </p:to>
                                    </p:set>
                                    <p:anim calcmode="lin" valueType="num">
                                      <p:cBhvr>
                                        <p:cTn id="14" dur="500" fill="hold"/>
                                        <p:tgtEl>
                                          <p:spTgt spid="158725"/>
                                        </p:tgtEl>
                                        <p:attrNameLst>
                                          <p:attrName>ppt_w</p:attrName>
                                        </p:attrNameLst>
                                      </p:cBhvr>
                                      <p:tavLst>
                                        <p:tav tm="0">
                                          <p:val>
                                            <p:fltVal val="0"/>
                                          </p:val>
                                        </p:tav>
                                        <p:tav tm="100000">
                                          <p:val>
                                            <p:strVal val="#ppt_w"/>
                                          </p:val>
                                        </p:tav>
                                      </p:tavLst>
                                    </p:anim>
                                    <p:anim calcmode="lin" valueType="num">
                                      <p:cBhvr>
                                        <p:cTn id="15" dur="500" fill="hold"/>
                                        <p:tgtEl>
                                          <p:spTgt spid="1587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altLang="en-US" sz="3200" smtClean="0"/>
              <a:t>7. Dê và bò cùng ăn cỏ trên một cánh đồng.</a:t>
            </a:r>
          </a:p>
        </p:txBody>
      </p:sp>
      <p:sp>
        <p:nvSpPr>
          <p:cNvPr id="159748" name="Text Box 4"/>
          <p:cNvSpPr txBox="1">
            <a:spLocks noChangeArrowheads="1"/>
          </p:cNvSpPr>
          <p:nvPr/>
        </p:nvSpPr>
        <p:spPr bwMode="auto">
          <a:xfrm>
            <a:off x="1981200" y="59436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Cạnh tranh (Đối địch)</a:t>
            </a:r>
          </a:p>
        </p:txBody>
      </p:sp>
      <p:pic>
        <p:nvPicPr>
          <p:cNvPr id="159749" name="thidu 7.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172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999" fill="hold"/>
                                        <p:tgtEl>
                                          <p:spTgt spid="15974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159748"/>
                                        </p:tgtEl>
                                        <p:attrNameLst>
                                          <p:attrName>style.visibility</p:attrName>
                                        </p:attrNameLst>
                                      </p:cBhvr>
                                      <p:to>
                                        <p:strVal val="visible"/>
                                      </p:to>
                                    </p:set>
                                    <p:animEffect transition="in" filter="strips(downRight)">
                                      <p:cBhvr>
                                        <p:cTn id="11" dur="5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159749"/>
                </p:tgtEl>
              </p:cMediaNode>
            </p:video>
          </p:childTnLst>
        </p:cTn>
      </p:par>
    </p:tnLst>
    <p:bldLst>
      <p:bldP spid="1597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altLang="en-US" sz="3200" smtClean="0"/>
              <a:t>8. Giun đũa sống trong ruột người.</a:t>
            </a:r>
          </a:p>
        </p:txBody>
      </p:sp>
      <p:pic>
        <p:nvPicPr>
          <p:cNvPr id="160772" name="Picture 4" descr="GIUN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230313"/>
            <a:ext cx="405765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Text Box 5"/>
          <p:cNvSpPr txBox="1">
            <a:spLocks noChangeArrowheads="1"/>
          </p:cNvSpPr>
          <p:nvPr/>
        </p:nvSpPr>
        <p:spPr bwMode="auto">
          <a:xfrm>
            <a:off x="5957888" y="3232150"/>
            <a:ext cx="26765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400" b="1">
                <a:solidFill>
                  <a:srgbClr val="0000FF"/>
                </a:solidFill>
              </a:rPr>
              <a:t>Kí sinh (</a:t>
            </a:r>
            <a:r>
              <a:rPr lang="en-US" altLang="en-US" sz="3600" b="1">
                <a:solidFill>
                  <a:srgbClr val="0000FF"/>
                </a:solidFill>
              </a:rPr>
              <a:t>Đối địch)</a:t>
            </a:r>
            <a:endParaRPr lang="en-US" altLang="en-US" sz="18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dissolve">
                                      <p:cBhvr>
                                        <p:cTn id="7" dur="500"/>
                                        <p:tgtEl>
                                          <p:spTgt spid="160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 calcmode="lin" valueType="num">
                                      <p:cBhvr>
                                        <p:cTn id="12" dur="500" fill="hold"/>
                                        <p:tgtEl>
                                          <p:spTgt spid="160773"/>
                                        </p:tgtEl>
                                        <p:attrNameLst>
                                          <p:attrName>ppt_w</p:attrName>
                                        </p:attrNameLst>
                                      </p:cBhvr>
                                      <p:tavLst>
                                        <p:tav tm="0">
                                          <p:val>
                                            <p:fltVal val="0"/>
                                          </p:val>
                                        </p:tav>
                                        <p:tav tm="100000">
                                          <p:val>
                                            <p:strVal val="#ppt_w"/>
                                          </p:val>
                                        </p:tav>
                                      </p:tavLst>
                                    </p:anim>
                                    <p:anim calcmode="lin" valueType="num">
                                      <p:cBhvr>
                                        <p:cTn id="13" dur="500" fill="hold"/>
                                        <p:tgtEl>
                                          <p:spTgt spid="160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en-US" altLang="en-US" sz="3200" smtClean="0"/>
              <a:t>9. Vi khuẩn sống trong nốt sần ở rễ cây họ đậu.</a:t>
            </a:r>
          </a:p>
        </p:txBody>
      </p:sp>
      <p:sp>
        <p:nvSpPr>
          <p:cNvPr id="161797" name="Text Box 5"/>
          <p:cNvSpPr txBox="1">
            <a:spLocks noChangeArrowheads="1"/>
          </p:cNvSpPr>
          <p:nvPr/>
        </p:nvSpPr>
        <p:spPr bwMode="auto">
          <a:xfrm>
            <a:off x="2362200" y="5715000"/>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Cộng sinh</a:t>
            </a:r>
            <a:r>
              <a:rPr lang="en-US" altLang="en-US" sz="4000" b="1">
                <a:solidFill>
                  <a:srgbClr val="0000FF"/>
                </a:solidFill>
              </a:rPr>
              <a:t> (</a:t>
            </a:r>
            <a:r>
              <a:rPr lang="en-US" altLang="en-US" sz="3600" b="1">
                <a:solidFill>
                  <a:srgbClr val="0000FF"/>
                </a:solidFill>
              </a:rPr>
              <a:t>Hỗ trợ)</a:t>
            </a:r>
          </a:p>
        </p:txBody>
      </p:sp>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553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randombar(horizontal)">
                                      <p:cBhvr>
                                        <p:cTn id="7" dur="500"/>
                                        <p:tgtEl>
                                          <p:spTgt spid="161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61797">
                                            <p:txEl>
                                              <p:pRg st="0" end="0"/>
                                            </p:txEl>
                                          </p:spTgt>
                                        </p:tgtEl>
                                        <p:attrNameLst>
                                          <p:attrName>style.visibility</p:attrName>
                                        </p:attrNameLst>
                                      </p:cBhvr>
                                      <p:to>
                                        <p:strVal val="visible"/>
                                      </p:to>
                                    </p:set>
                                    <p:anim calcmode="lin" valueType="num">
                                      <p:cBhvr>
                                        <p:cTn id="12" dur="500" fill="hold"/>
                                        <p:tgtEl>
                                          <p:spTgt spid="16179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179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179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altLang="en-US" sz="3200" smtClean="0"/>
              <a:t>10. Cây nắp ấm bắt côn trùng.</a:t>
            </a:r>
          </a:p>
        </p:txBody>
      </p:sp>
      <p:sp>
        <p:nvSpPr>
          <p:cNvPr id="162820" name="Text Box 4"/>
          <p:cNvSpPr txBox="1">
            <a:spLocks noChangeArrowheads="1"/>
          </p:cNvSpPr>
          <p:nvPr/>
        </p:nvSpPr>
        <p:spPr bwMode="auto">
          <a:xfrm>
            <a:off x="609600" y="5638800"/>
            <a:ext cx="8534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Sinh vật ăn sinh vật khác</a:t>
            </a:r>
            <a:r>
              <a:rPr lang="en-US" altLang="en-US" sz="4800" b="1">
                <a:solidFill>
                  <a:srgbClr val="0000FF"/>
                </a:solidFill>
              </a:rPr>
              <a:t> </a:t>
            </a:r>
            <a:r>
              <a:rPr lang="en-US" altLang="en-US" sz="3600" b="1">
                <a:solidFill>
                  <a:srgbClr val="0000FF"/>
                </a:solidFill>
              </a:rPr>
              <a:t>(Đối địch)</a:t>
            </a:r>
          </a:p>
        </p:txBody>
      </p:sp>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3248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62820"/>
                                        </p:tgtEl>
                                        <p:attrNameLst>
                                          <p:attrName>style.visibility</p:attrName>
                                        </p:attrNameLst>
                                      </p:cBhvr>
                                      <p:to>
                                        <p:strVal val="visible"/>
                                      </p:to>
                                    </p:set>
                                    <p:anim calcmode="lin" valueType="num">
                                      <p:cBhvr>
                                        <p:cTn id="12" dur="500" fill="hold"/>
                                        <p:tgtEl>
                                          <p:spTgt spid="162820"/>
                                        </p:tgtEl>
                                        <p:attrNameLst>
                                          <p:attrName>ppt_w</p:attrName>
                                        </p:attrNameLst>
                                      </p:cBhvr>
                                      <p:tavLst>
                                        <p:tav tm="0">
                                          <p:val>
                                            <p:strVal val="#ppt_w*0.70"/>
                                          </p:val>
                                        </p:tav>
                                        <p:tav tm="100000">
                                          <p:val>
                                            <p:strVal val="#ppt_w"/>
                                          </p:val>
                                        </p:tav>
                                      </p:tavLst>
                                    </p:anim>
                                    <p:anim calcmode="lin" valueType="num">
                                      <p:cBhvr>
                                        <p:cTn id="13" dur="500" fill="hold"/>
                                        <p:tgtEl>
                                          <p:spTgt spid="162820"/>
                                        </p:tgtEl>
                                        <p:attrNameLst>
                                          <p:attrName>ppt_h</p:attrName>
                                        </p:attrNameLst>
                                      </p:cBhvr>
                                      <p:tavLst>
                                        <p:tav tm="0">
                                          <p:val>
                                            <p:strVal val="#ppt_h"/>
                                          </p:val>
                                        </p:tav>
                                        <p:tav tm="100000">
                                          <p:val>
                                            <p:strVal val="#ppt_h"/>
                                          </p:val>
                                        </p:tav>
                                      </p:tavLst>
                                    </p:anim>
                                    <p:animEffect transition="in" filter="fade">
                                      <p:cBhvr>
                                        <p:cTn id="14" dur="500"/>
                                        <p:tgtEl>
                                          <p:spTgt spid="16282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idx="1"/>
          </p:nvPr>
        </p:nvSpPr>
        <p:spPr>
          <a:xfrm>
            <a:off x="228600" y="838200"/>
            <a:ext cx="8763000" cy="1752600"/>
          </a:xfrm>
        </p:spPr>
        <p:txBody>
          <a:bodyPr/>
          <a:lstStyle/>
          <a:p>
            <a:pPr algn="just" eaLnBrk="1" hangingPunct="1">
              <a:buFont typeface="Wide Latin" panose="020A0A07050505020404" pitchFamily="18" charset="0"/>
              <a:buChar char="?"/>
            </a:pPr>
            <a:r>
              <a:rPr lang="en-US" altLang="en-US" smtClean="0"/>
              <a:t>Sự khác nhau chủ yếu giữa quan hệ hỗ trợ và quan hệ đối địch của các sinh vật khác loài là gì?</a:t>
            </a:r>
          </a:p>
        </p:txBody>
      </p:sp>
      <p:sp>
        <p:nvSpPr>
          <p:cNvPr id="134148" name="Text Box 4"/>
          <p:cNvSpPr txBox="1">
            <a:spLocks noChangeArrowheads="1"/>
          </p:cNvSpPr>
          <p:nvPr/>
        </p:nvSpPr>
        <p:spPr bwMode="auto">
          <a:xfrm>
            <a:off x="300038" y="2530475"/>
            <a:ext cx="411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u="sng">
                <a:solidFill>
                  <a:srgbClr val="0000FF"/>
                </a:solidFill>
              </a:rPr>
              <a:t>QUAN HỆ HỖ TRỢ</a:t>
            </a:r>
          </a:p>
        </p:txBody>
      </p:sp>
      <p:sp>
        <p:nvSpPr>
          <p:cNvPr id="134149" name="Text Box 5"/>
          <p:cNvSpPr txBox="1">
            <a:spLocks noChangeArrowheads="1"/>
          </p:cNvSpPr>
          <p:nvPr/>
        </p:nvSpPr>
        <p:spPr bwMode="auto">
          <a:xfrm>
            <a:off x="4589463" y="2519363"/>
            <a:ext cx="426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u="sng">
                <a:solidFill>
                  <a:srgbClr val="0000FF"/>
                </a:solidFill>
              </a:rPr>
              <a:t>QUAN HỆ ĐỐI ĐỊCH</a:t>
            </a:r>
          </a:p>
        </p:txBody>
      </p:sp>
      <p:sp>
        <p:nvSpPr>
          <p:cNvPr id="134150" name="Text Box 6"/>
          <p:cNvSpPr txBox="1">
            <a:spLocks noChangeArrowheads="1"/>
          </p:cNvSpPr>
          <p:nvPr/>
        </p:nvSpPr>
        <p:spPr bwMode="auto">
          <a:xfrm>
            <a:off x="4637088" y="3327400"/>
            <a:ext cx="4156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i="1" u="sng">
                <a:solidFill>
                  <a:srgbClr val="FF0000"/>
                </a:solidFill>
              </a:rPr>
              <a:t>Một bên</a:t>
            </a:r>
            <a:r>
              <a:rPr lang="en-US" altLang="en-US" b="1" i="1">
                <a:solidFill>
                  <a:srgbClr val="0000FF"/>
                </a:solidFill>
              </a:rPr>
              <a:t> </a:t>
            </a:r>
            <a:r>
              <a:rPr lang="en-US" altLang="en-US" b="1">
                <a:solidFill>
                  <a:srgbClr val="0000FF"/>
                </a:solidFill>
              </a:rPr>
              <a:t>sinh vật </a:t>
            </a:r>
            <a:r>
              <a:rPr lang="en-US" altLang="en-US" b="1" i="1" u="sng">
                <a:solidFill>
                  <a:srgbClr val="FF0000"/>
                </a:solidFill>
              </a:rPr>
              <a:t>được lợi</a:t>
            </a:r>
            <a:r>
              <a:rPr lang="en-US" altLang="en-US" b="1" i="1">
                <a:solidFill>
                  <a:srgbClr val="0000FF"/>
                </a:solidFill>
              </a:rPr>
              <a:t> </a:t>
            </a:r>
            <a:r>
              <a:rPr lang="en-US" altLang="en-US" b="1">
                <a:solidFill>
                  <a:srgbClr val="0000FF"/>
                </a:solidFill>
              </a:rPr>
              <a:t>còn</a:t>
            </a:r>
            <a:r>
              <a:rPr lang="en-US" altLang="en-US" b="1" i="1">
                <a:solidFill>
                  <a:srgbClr val="0000FF"/>
                </a:solidFill>
              </a:rPr>
              <a:t> </a:t>
            </a:r>
            <a:r>
              <a:rPr lang="en-US" altLang="en-US" b="1" i="1" u="sng">
                <a:solidFill>
                  <a:srgbClr val="FF0000"/>
                </a:solidFill>
              </a:rPr>
              <a:t>bên kia bị hại hoặc cả hai bên cùng bị hại</a:t>
            </a:r>
            <a:r>
              <a:rPr lang="en-US" altLang="en-US" b="1" i="1">
                <a:solidFill>
                  <a:srgbClr val="FF0000"/>
                </a:solidFill>
              </a:rPr>
              <a:t>.</a:t>
            </a:r>
          </a:p>
        </p:txBody>
      </p:sp>
      <p:sp>
        <p:nvSpPr>
          <p:cNvPr id="134151" name="Text Box 7"/>
          <p:cNvSpPr txBox="1">
            <a:spLocks noChangeArrowheads="1"/>
          </p:cNvSpPr>
          <p:nvPr/>
        </p:nvSpPr>
        <p:spPr bwMode="auto">
          <a:xfrm>
            <a:off x="425450" y="3360738"/>
            <a:ext cx="3810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a:solidFill>
                  <a:srgbClr val="0000FF"/>
                </a:solidFill>
              </a:rPr>
              <a:t>Đều </a:t>
            </a:r>
            <a:r>
              <a:rPr lang="en-US" altLang="en-US" b="1" i="1" u="sng">
                <a:solidFill>
                  <a:srgbClr val="FF0000"/>
                </a:solidFill>
              </a:rPr>
              <a:t>có lợi (hoặc ít nhất không có hại)</a:t>
            </a:r>
            <a:r>
              <a:rPr lang="en-US" altLang="en-US" b="1" i="1">
                <a:solidFill>
                  <a:srgbClr val="FF0000"/>
                </a:solidFill>
              </a:rPr>
              <a:t> </a:t>
            </a:r>
            <a:r>
              <a:rPr lang="en-US" altLang="en-US" b="1">
                <a:solidFill>
                  <a:srgbClr val="0000FF"/>
                </a:solidFill>
              </a:rPr>
              <a:t>cho tất cả các sinh vật.</a:t>
            </a:r>
            <a:endParaRPr lang="en-US" altLang="en-US" sz="4400" b="1">
              <a:solidFill>
                <a:srgbClr val="0000FF"/>
              </a:solidFill>
            </a:endParaRPr>
          </a:p>
        </p:txBody>
      </p:sp>
      <p:sp>
        <p:nvSpPr>
          <p:cNvPr id="134154" name="Line 10"/>
          <p:cNvSpPr>
            <a:spLocks noChangeShapeType="1"/>
          </p:cNvSpPr>
          <p:nvPr/>
        </p:nvSpPr>
        <p:spPr bwMode="auto">
          <a:xfrm>
            <a:off x="4419600" y="2514600"/>
            <a:ext cx="0" cy="304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p:cTn id="7" dur="500" fill="hold"/>
                                        <p:tgtEl>
                                          <p:spTgt spid="134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41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41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34147">
                                            <p:txEl>
                                              <p:pRg st="0" end="0"/>
                                            </p:txEl>
                                          </p:spTgt>
                                        </p:tgtEl>
                                      </p:cBhvr>
                                    </p:animEffect>
                                    <p:set>
                                      <p:cBhvr>
                                        <p:cTn id="14" dur="1" fill="hold">
                                          <p:stCondLst>
                                            <p:cond delay="499"/>
                                          </p:stCondLst>
                                        </p:cTn>
                                        <p:tgtEl>
                                          <p:spTgt spid="134147">
                                            <p:txEl>
                                              <p:pRg st="0" end="0"/>
                                            </p:txEl>
                                          </p:spTgt>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34148"/>
                                        </p:tgtEl>
                                        <p:attrNameLst>
                                          <p:attrName>style.visibility</p:attrName>
                                        </p:attrNameLst>
                                      </p:cBhvr>
                                      <p:to>
                                        <p:strVal val="visible"/>
                                      </p:to>
                                    </p:set>
                                    <p:animEffect transition="in" filter="dissolve">
                                      <p:cBhvr>
                                        <p:cTn id="17" dur="500"/>
                                        <p:tgtEl>
                                          <p:spTgt spid="134148"/>
                                        </p:tgtEl>
                                      </p:cBhvr>
                                    </p:animEffect>
                                  </p:childTnLst>
                                </p:cTn>
                              </p:par>
                              <p:par>
                                <p:cTn id="18" presetID="4" presetClass="entr" presetSubtype="16" fill="hold" nodeType="withEffect">
                                  <p:stCondLst>
                                    <p:cond delay="0"/>
                                  </p:stCondLst>
                                  <p:childTnLst>
                                    <p:set>
                                      <p:cBhvr>
                                        <p:cTn id="19" dur="1" fill="hold">
                                          <p:stCondLst>
                                            <p:cond delay="0"/>
                                          </p:stCondLst>
                                        </p:cTn>
                                        <p:tgtEl>
                                          <p:spTgt spid="134154"/>
                                        </p:tgtEl>
                                        <p:attrNameLst>
                                          <p:attrName>style.visibility</p:attrName>
                                        </p:attrNameLst>
                                      </p:cBhvr>
                                      <p:to>
                                        <p:strVal val="visible"/>
                                      </p:to>
                                    </p:set>
                                    <p:animEffect transition="in" filter="box(in)">
                                      <p:cBhvr>
                                        <p:cTn id="20" dur="500"/>
                                        <p:tgtEl>
                                          <p:spTgt spid="13415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4149"/>
                                        </p:tgtEl>
                                        <p:attrNameLst>
                                          <p:attrName>style.visibility</p:attrName>
                                        </p:attrNameLst>
                                      </p:cBhvr>
                                      <p:to>
                                        <p:strVal val="visible"/>
                                      </p:to>
                                    </p:set>
                                    <p:animEffect transition="in" filter="dissolve">
                                      <p:cBhvr>
                                        <p:cTn id="23" dur="500"/>
                                        <p:tgtEl>
                                          <p:spTgt spid="134149"/>
                                        </p:tgtEl>
                                      </p:cBhvr>
                                    </p:animEffect>
                                  </p:childTnLst>
                                </p:cTn>
                              </p:par>
                            </p:childTnLst>
                          </p:cTn>
                        </p:par>
                        <p:par>
                          <p:cTn id="24" fill="hold" nodeType="afterGroup">
                            <p:stCondLst>
                              <p:cond delay="500"/>
                            </p:stCondLst>
                            <p:childTnLst>
                              <p:par>
                                <p:cTn id="25" presetID="13" presetClass="entr" presetSubtype="32" fill="hold" grpId="0" nodeType="afterEffect">
                                  <p:stCondLst>
                                    <p:cond delay="0"/>
                                  </p:stCondLst>
                                  <p:childTnLst>
                                    <p:set>
                                      <p:cBhvr>
                                        <p:cTn id="26" dur="1" fill="hold">
                                          <p:stCondLst>
                                            <p:cond delay="0"/>
                                          </p:stCondLst>
                                        </p:cTn>
                                        <p:tgtEl>
                                          <p:spTgt spid="134151"/>
                                        </p:tgtEl>
                                        <p:attrNameLst>
                                          <p:attrName>style.visibility</p:attrName>
                                        </p:attrNameLst>
                                      </p:cBhvr>
                                      <p:to>
                                        <p:strVal val="visible"/>
                                      </p:to>
                                    </p:set>
                                    <p:animEffect transition="in" filter="plus(out)">
                                      <p:cBhvr>
                                        <p:cTn id="27" dur="500"/>
                                        <p:tgtEl>
                                          <p:spTgt spid="134151"/>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8" fill="hold" nodeType="afterGroup">
                            <p:stCondLst>
                              <p:cond delay="1000"/>
                            </p:stCondLst>
                            <p:childTnLst>
                              <p:par>
                                <p:cTn id="29" presetID="17" presetClass="entr" presetSubtype="10" fill="hold" nodeType="afterEffect">
                                  <p:stCondLst>
                                    <p:cond delay="0"/>
                                  </p:stCondLst>
                                  <p:childTnLst>
                                    <p:set>
                                      <p:cBhvr>
                                        <p:cTn id="30" dur="1" fill="hold">
                                          <p:stCondLst>
                                            <p:cond delay="0"/>
                                          </p:stCondLst>
                                        </p:cTn>
                                        <p:tgtEl>
                                          <p:spTgt spid="134150">
                                            <p:txEl>
                                              <p:pRg st="0" end="0"/>
                                            </p:txEl>
                                          </p:spTgt>
                                        </p:tgtEl>
                                        <p:attrNameLst>
                                          <p:attrName>style.visibility</p:attrName>
                                        </p:attrNameLst>
                                      </p:cBhvr>
                                      <p:to>
                                        <p:strVal val="visible"/>
                                      </p:to>
                                    </p:set>
                                    <p:anim calcmode="lin" valueType="num">
                                      <p:cBhvr>
                                        <p:cTn id="31" dur="500" fill="hold"/>
                                        <p:tgtEl>
                                          <p:spTgt spid="13415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3415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P spid="134147" grpId="1" build="p"/>
      <p:bldP spid="134148" grpId="0"/>
      <p:bldP spid="134149" grpId="0"/>
      <p:bldP spid="1341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76200"/>
            <a:ext cx="8915400" cy="1143000"/>
          </a:xfrm>
        </p:spPr>
        <p:txBody>
          <a:bodyPr/>
          <a:lstStyle/>
          <a:p>
            <a:r>
              <a:rPr lang="en-US" altLang="en-US" sz="4000" smtClean="0"/>
              <a:t>Sử dụng thiên </a:t>
            </a:r>
            <a:r>
              <a:rPr lang="vi-VN" altLang="en-US" sz="4000" smtClean="0"/>
              <a:t>địch</a:t>
            </a:r>
            <a:r>
              <a:rPr lang="en-US" altLang="en-US" sz="4000" smtClean="0"/>
              <a:t> trong trồng trọt</a:t>
            </a:r>
          </a:p>
        </p:txBody>
      </p:sp>
      <p:pic>
        <p:nvPicPr>
          <p:cNvPr id="4" name="Content Placeholder 3" descr="http://www.trongraulamvuon.com/wp-content/uploads/2012/06/06_ipmsaubo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219200"/>
            <a:ext cx="8382000" cy="5334000"/>
          </a:xfrm>
        </p:spPr>
      </p:pic>
      <p:pic>
        <p:nvPicPr>
          <p:cNvPr id="5" name="Picture 4" descr="http://cuamuoi.com/uploads/noidung/images/bor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51435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nodeType="afterGroup">
                            <p:stCondLst>
                              <p:cond delay="500"/>
                            </p:stCondLst>
                            <p:childTnLst>
                              <p:par>
                                <p:cTn id="14" presetID="55"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body" idx="1"/>
          </p:nvPr>
        </p:nvSpPr>
        <p:spPr/>
        <p:txBody>
          <a:bodyPr/>
          <a:lstStyle/>
          <a:p>
            <a:pPr marL="609600" indent="-609600" eaLnBrk="1" hangingPunct="1">
              <a:buFontTx/>
              <a:buAutoNum type="arabicPeriod"/>
            </a:pPr>
            <a:r>
              <a:rPr lang="en-US" altLang="en-US" smtClean="0"/>
              <a:t>Đối với động vật, hiện tượng một số cá thể cùng loài tách ra khỏi nhóm do:</a:t>
            </a:r>
          </a:p>
          <a:p>
            <a:pPr marL="609600" indent="-609600" eaLnBrk="1" hangingPunct="1">
              <a:buFontTx/>
              <a:buAutoNum type="alphaUcPeriod"/>
            </a:pPr>
            <a:r>
              <a:rPr lang="en-US" altLang="en-US" smtClean="0"/>
              <a:t>Thiếu thức ăn.</a:t>
            </a:r>
          </a:p>
          <a:p>
            <a:pPr marL="609600" indent="-609600" eaLnBrk="1" hangingPunct="1">
              <a:buFontTx/>
              <a:buAutoNum type="alphaUcPeriod"/>
            </a:pPr>
            <a:r>
              <a:rPr lang="en-US" altLang="en-US" smtClean="0"/>
              <a:t>Nơi ở chật hẹp.</a:t>
            </a:r>
          </a:p>
          <a:p>
            <a:pPr marL="609600" indent="-609600" eaLnBrk="1" hangingPunct="1">
              <a:buFontTx/>
              <a:buAutoNum type="alphaUcPeriod"/>
            </a:pPr>
            <a:r>
              <a:rPr lang="en-US" altLang="en-US" smtClean="0"/>
              <a:t>Số lượng cá thể nhiều.</a:t>
            </a:r>
          </a:p>
          <a:p>
            <a:pPr marL="609600" indent="-609600" eaLnBrk="1" hangingPunct="1">
              <a:buFontTx/>
              <a:buAutoNum type="alphaUcPeriod"/>
            </a:pPr>
            <a:r>
              <a:rPr lang="en-US" altLang="en-US" smtClean="0"/>
              <a:t>Cả a, b, c đều đúng.</a:t>
            </a:r>
          </a:p>
        </p:txBody>
      </p:sp>
      <p:sp>
        <p:nvSpPr>
          <p:cNvPr id="173060" name="Rectangle 4"/>
          <p:cNvSpPr>
            <a:spLocks noGrp="1" noChangeArrowheads="1"/>
          </p:cNvSpPr>
          <p:nvPr>
            <p:ph type="title"/>
          </p:nvPr>
        </p:nvSpPr>
        <p:spPr>
          <a:xfrm>
            <a:off x="1752600" y="274638"/>
            <a:ext cx="6934200" cy="1143000"/>
          </a:xfrm>
          <a:noFill/>
        </p:spPr>
        <p:txBody>
          <a:bodyPr/>
          <a:lstStyle/>
          <a:p>
            <a:pPr eaLnBrk="1" hangingPunct="1"/>
            <a:r>
              <a:rPr lang="en-US" altLang="en-US" b="1" i="1" u="sng" smtClean="0">
                <a:solidFill>
                  <a:srgbClr val="000099"/>
                </a:solidFill>
              </a:rPr>
              <a:t>CÙNG ÔN LẠI BÀI NHÉ</a:t>
            </a:r>
          </a:p>
        </p:txBody>
      </p:sp>
      <p:sp>
        <p:nvSpPr>
          <p:cNvPr id="173061" name="Oval 5"/>
          <p:cNvSpPr>
            <a:spLocks noChangeArrowheads="1"/>
          </p:cNvSpPr>
          <p:nvPr/>
        </p:nvSpPr>
        <p:spPr bwMode="auto">
          <a:xfrm>
            <a:off x="381000" y="4419600"/>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randombar(horizontal)">
                                      <p:cBhvr>
                                        <p:cTn id="7" dur="500"/>
                                        <p:tgtEl>
                                          <p:spTgt spid="173060"/>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73059">
                                            <p:txEl>
                                              <p:pRg st="0" end="0"/>
                                            </p:txEl>
                                          </p:spTgt>
                                        </p:tgtEl>
                                        <p:attrNameLst>
                                          <p:attrName>style.visibility</p:attrName>
                                        </p:attrNameLst>
                                      </p:cBhvr>
                                      <p:to>
                                        <p:strVal val="visible"/>
                                      </p:to>
                                    </p:set>
                                    <p:anim calcmode="lin" valueType="num">
                                      <p:cBhvr additive="base">
                                        <p:cTn id="11" dur="500" fill="hold"/>
                                        <p:tgtEl>
                                          <p:spTgt spid="1730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3059">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73059">
                                            <p:txEl>
                                              <p:pRg st="1" end="1"/>
                                            </p:txEl>
                                          </p:spTgt>
                                        </p:tgtEl>
                                        <p:attrNameLst>
                                          <p:attrName>style.visibility</p:attrName>
                                        </p:attrNameLst>
                                      </p:cBhvr>
                                      <p:to>
                                        <p:strVal val="visible"/>
                                      </p:to>
                                    </p:set>
                                    <p:anim calcmode="lin" valueType="num">
                                      <p:cBhvr additive="base">
                                        <p:cTn id="16" dur="5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3059">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73059">
                                            <p:txEl>
                                              <p:pRg st="2" end="2"/>
                                            </p:txEl>
                                          </p:spTgt>
                                        </p:tgtEl>
                                        <p:attrNameLst>
                                          <p:attrName>style.visibility</p:attrName>
                                        </p:attrNameLst>
                                      </p:cBhvr>
                                      <p:to>
                                        <p:strVal val="visible"/>
                                      </p:to>
                                    </p:set>
                                    <p:anim calcmode="lin" valueType="num">
                                      <p:cBhvr additive="base">
                                        <p:cTn id="21" dur="500" fill="hold"/>
                                        <p:tgtEl>
                                          <p:spTgt spid="1730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3059">
                                            <p:txEl>
                                              <p:pRg st="2" end="2"/>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73059">
                                            <p:txEl>
                                              <p:pRg st="3" end="3"/>
                                            </p:txEl>
                                          </p:spTgt>
                                        </p:tgtEl>
                                        <p:attrNameLst>
                                          <p:attrName>style.visibility</p:attrName>
                                        </p:attrNameLst>
                                      </p:cBhvr>
                                      <p:to>
                                        <p:strVal val="visible"/>
                                      </p:to>
                                    </p:set>
                                    <p:anim calcmode="lin" valueType="num">
                                      <p:cBhvr additive="base">
                                        <p:cTn id="26" dur="5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3059">
                                            <p:txEl>
                                              <p:pRg st="3" end="3"/>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73059">
                                            <p:txEl>
                                              <p:pRg st="4" end="4"/>
                                            </p:txEl>
                                          </p:spTgt>
                                        </p:tgtEl>
                                        <p:attrNameLst>
                                          <p:attrName>style.visibility</p:attrName>
                                        </p:attrNameLst>
                                      </p:cBhvr>
                                      <p:to>
                                        <p:strVal val="visible"/>
                                      </p:to>
                                    </p:set>
                                    <p:anim calcmode="lin" valueType="num">
                                      <p:cBhvr additive="base">
                                        <p:cTn id="31" dur="500" fill="hold"/>
                                        <p:tgtEl>
                                          <p:spTgt spid="173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73061"/>
                                        </p:tgtEl>
                                        <p:attrNameLst>
                                          <p:attrName>style.visibility</p:attrName>
                                        </p:attrNameLst>
                                      </p:cBhvr>
                                      <p:to>
                                        <p:strVal val="visible"/>
                                      </p:to>
                                    </p:set>
                                    <p:anim calcmode="lin" valueType="num">
                                      <p:cBhvr>
                                        <p:cTn id="37" dur="500" fill="hold"/>
                                        <p:tgtEl>
                                          <p:spTgt spid="173061"/>
                                        </p:tgtEl>
                                        <p:attrNameLst>
                                          <p:attrName>ppt_w</p:attrName>
                                        </p:attrNameLst>
                                      </p:cBhvr>
                                      <p:tavLst>
                                        <p:tav tm="0">
                                          <p:val>
                                            <p:fltVal val="0"/>
                                          </p:val>
                                        </p:tav>
                                        <p:tav tm="100000">
                                          <p:val>
                                            <p:strVal val="#ppt_w"/>
                                          </p:val>
                                        </p:tav>
                                      </p:tavLst>
                                    </p:anim>
                                    <p:anim calcmode="lin" valueType="num">
                                      <p:cBhvr>
                                        <p:cTn id="38" dur="500" fill="hold"/>
                                        <p:tgtEl>
                                          <p:spTgt spid="173061"/>
                                        </p:tgtEl>
                                        <p:attrNameLst>
                                          <p:attrName>ppt_h</p:attrName>
                                        </p:attrNameLst>
                                      </p:cBhvr>
                                      <p:tavLst>
                                        <p:tav tm="0">
                                          <p:val>
                                            <p:fltVal val="0"/>
                                          </p:val>
                                        </p:tav>
                                        <p:tav tm="100000">
                                          <p:val>
                                            <p:strVal val="#ppt_h"/>
                                          </p:val>
                                        </p:tav>
                                      </p:tavLst>
                                    </p:anim>
                                    <p:animEffect transition="in" filter="fade">
                                      <p:cBhvr>
                                        <p:cTn id="39"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P spid="173060" grpId="0"/>
      <p:bldP spid="1730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Text Box 8"/>
          <p:cNvSpPr txBox="1">
            <a:spLocks noChangeArrowheads="1"/>
          </p:cNvSpPr>
          <p:nvPr/>
        </p:nvSpPr>
        <p:spPr bwMode="auto">
          <a:xfrm>
            <a:off x="131763" y="2670175"/>
            <a:ext cx="198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Quan hệ khác loài</a:t>
            </a:r>
            <a:r>
              <a:rPr lang="en-US" altLang="en-US" sz="2400">
                <a:solidFill>
                  <a:srgbClr val="0000FF"/>
                </a:solidFill>
              </a:rPr>
              <a:t> </a:t>
            </a:r>
          </a:p>
        </p:txBody>
      </p:sp>
      <p:sp>
        <p:nvSpPr>
          <p:cNvPr id="69642" name="Text Box 10"/>
          <p:cNvSpPr txBox="1">
            <a:spLocks noChangeArrowheads="1"/>
          </p:cNvSpPr>
          <p:nvPr/>
        </p:nvSpPr>
        <p:spPr bwMode="auto">
          <a:xfrm>
            <a:off x="2016125" y="17399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Hỗ trợ</a:t>
            </a:r>
          </a:p>
        </p:txBody>
      </p:sp>
      <p:sp>
        <p:nvSpPr>
          <p:cNvPr id="69643" name="Text Box 11"/>
          <p:cNvSpPr txBox="1">
            <a:spLocks noChangeArrowheads="1"/>
          </p:cNvSpPr>
          <p:nvPr/>
        </p:nvSpPr>
        <p:spPr bwMode="auto">
          <a:xfrm>
            <a:off x="1817688" y="4130675"/>
            <a:ext cx="213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Đối địch </a:t>
            </a:r>
          </a:p>
        </p:txBody>
      </p:sp>
      <p:sp>
        <p:nvSpPr>
          <p:cNvPr id="69644" name="Text Box 12"/>
          <p:cNvSpPr txBox="1">
            <a:spLocks noChangeArrowheads="1"/>
          </p:cNvSpPr>
          <p:nvPr/>
        </p:nvSpPr>
        <p:spPr bwMode="auto">
          <a:xfrm>
            <a:off x="4006850" y="126365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Cộng sinh</a:t>
            </a:r>
          </a:p>
        </p:txBody>
      </p:sp>
      <p:sp>
        <p:nvSpPr>
          <p:cNvPr id="69646" name="Text Box 14"/>
          <p:cNvSpPr txBox="1">
            <a:spLocks noChangeArrowheads="1"/>
          </p:cNvSpPr>
          <p:nvPr/>
        </p:nvSpPr>
        <p:spPr bwMode="auto">
          <a:xfrm>
            <a:off x="3865563" y="3448050"/>
            <a:ext cx="52832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 Cạnh tranh </a:t>
            </a:r>
          </a:p>
          <a:p>
            <a:pPr eaLnBrk="1" hangingPunct="1">
              <a:spcBef>
                <a:spcPct val="50000"/>
              </a:spcBef>
              <a:buFontTx/>
              <a:buNone/>
            </a:pPr>
            <a:r>
              <a:rPr lang="en-US" altLang="en-US" b="1">
                <a:solidFill>
                  <a:srgbClr val="0000FF"/>
                </a:solidFill>
              </a:rPr>
              <a:t> Kí sinh, nửa kí sinh </a:t>
            </a:r>
          </a:p>
          <a:p>
            <a:pPr eaLnBrk="1" hangingPunct="1">
              <a:spcBef>
                <a:spcPct val="50000"/>
              </a:spcBef>
              <a:buFontTx/>
              <a:buNone/>
            </a:pPr>
            <a:r>
              <a:rPr lang="en-US" altLang="en-US" b="1">
                <a:solidFill>
                  <a:srgbClr val="0000FF"/>
                </a:solidFill>
              </a:rPr>
              <a:t> Sinh vật ăn sinh vật khác</a:t>
            </a:r>
            <a:r>
              <a:rPr lang="en-US" altLang="en-US" b="1"/>
              <a:t> </a:t>
            </a:r>
          </a:p>
        </p:txBody>
      </p:sp>
      <p:sp>
        <p:nvSpPr>
          <p:cNvPr id="69647" name="Text Box 15"/>
          <p:cNvSpPr txBox="1">
            <a:spLocks noChangeArrowheads="1"/>
          </p:cNvSpPr>
          <p:nvPr/>
        </p:nvSpPr>
        <p:spPr bwMode="auto">
          <a:xfrm>
            <a:off x="4019550" y="21542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Hội sinh</a:t>
            </a:r>
          </a:p>
        </p:txBody>
      </p:sp>
      <p:sp>
        <p:nvSpPr>
          <p:cNvPr id="69665" name="Rectangle 33"/>
          <p:cNvSpPr>
            <a:spLocks noGrp="1" noChangeArrowheads="1"/>
          </p:cNvSpPr>
          <p:nvPr>
            <p:ph type="body" idx="1"/>
          </p:nvPr>
        </p:nvSpPr>
        <p:spPr>
          <a:xfrm>
            <a:off x="228600" y="457200"/>
            <a:ext cx="8229600" cy="1066800"/>
          </a:xfrm>
        </p:spPr>
        <p:txBody>
          <a:bodyPr/>
          <a:lstStyle/>
          <a:p>
            <a:pPr marL="609600" indent="-609600" eaLnBrk="1" hangingPunct="1">
              <a:buFontTx/>
              <a:buAutoNum type="arabicPeriod" startAt="2"/>
            </a:pPr>
            <a:r>
              <a:rPr lang="en-US" altLang="en-US" smtClean="0"/>
              <a:t>Tóm tắt các mối quan hệ khác loài bằng sơ đồ.</a:t>
            </a:r>
          </a:p>
        </p:txBody>
      </p:sp>
      <p:sp>
        <p:nvSpPr>
          <p:cNvPr id="69667" name="Line 35"/>
          <p:cNvSpPr>
            <a:spLocks noChangeShapeType="1"/>
          </p:cNvSpPr>
          <p:nvPr/>
        </p:nvSpPr>
        <p:spPr bwMode="auto">
          <a:xfrm>
            <a:off x="1981200" y="3276600"/>
            <a:ext cx="685800" cy="990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8" name="Line 36"/>
          <p:cNvSpPr>
            <a:spLocks noChangeShapeType="1"/>
          </p:cNvSpPr>
          <p:nvPr/>
        </p:nvSpPr>
        <p:spPr bwMode="auto">
          <a:xfrm flipV="1">
            <a:off x="1981200" y="2209800"/>
            <a:ext cx="685800" cy="10668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9" name="Line 37"/>
          <p:cNvSpPr>
            <a:spLocks noChangeShapeType="1"/>
          </p:cNvSpPr>
          <p:nvPr/>
        </p:nvSpPr>
        <p:spPr bwMode="auto">
          <a:xfrm>
            <a:off x="3594100" y="4560888"/>
            <a:ext cx="433388"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70" name="Line 38"/>
          <p:cNvSpPr>
            <a:spLocks noChangeShapeType="1"/>
          </p:cNvSpPr>
          <p:nvPr/>
        </p:nvSpPr>
        <p:spPr bwMode="auto">
          <a:xfrm flipV="1">
            <a:off x="3581400" y="3810000"/>
            <a:ext cx="457200" cy="7620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71" name="Line 39"/>
          <p:cNvSpPr>
            <a:spLocks noChangeShapeType="1"/>
          </p:cNvSpPr>
          <p:nvPr/>
        </p:nvSpPr>
        <p:spPr bwMode="auto">
          <a:xfrm>
            <a:off x="3579813" y="4532313"/>
            <a:ext cx="458787" cy="72548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72" name="Line 40"/>
          <p:cNvSpPr>
            <a:spLocks noChangeShapeType="1"/>
          </p:cNvSpPr>
          <p:nvPr/>
        </p:nvSpPr>
        <p:spPr bwMode="auto">
          <a:xfrm flipV="1">
            <a:off x="3352800" y="1676400"/>
            <a:ext cx="685800" cy="3810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73" name="Line 41"/>
          <p:cNvSpPr>
            <a:spLocks noChangeShapeType="1"/>
          </p:cNvSpPr>
          <p:nvPr/>
        </p:nvSpPr>
        <p:spPr bwMode="auto">
          <a:xfrm>
            <a:off x="3352800" y="2057400"/>
            <a:ext cx="685800" cy="3810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9665">
                                            <p:txEl>
                                              <p:pRg st="0" end="0"/>
                                            </p:txEl>
                                          </p:spTgt>
                                        </p:tgtEl>
                                        <p:attrNameLst>
                                          <p:attrName>style.visibility</p:attrName>
                                        </p:attrNameLst>
                                      </p:cBhvr>
                                      <p:to>
                                        <p:strVal val="visible"/>
                                      </p:to>
                                    </p:set>
                                    <p:anim calcmode="lin" valueType="num">
                                      <p:cBhvr>
                                        <p:cTn id="7" dur="500" fill="hold"/>
                                        <p:tgtEl>
                                          <p:spTgt spid="6966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6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6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9640"/>
                                        </p:tgtEl>
                                        <p:attrNameLst>
                                          <p:attrName>style.visibility</p:attrName>
                                        </p:attrNameLst>
                                      </p:cBhvr>
                                      <p:to>
                                        <p:strVal val="visible"/>
                                      </p:to>
                                    </p:set>
                                    <p:anim calcmode="discrete" valueType="clr">
                                      <p:cBhvr override="childStyle">
                                        <p:cTn id="14" dur="80"/>
                                        <p:tgtEl>
                                          <p:spTgt spid="6964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9640"/>
                                        </p:tgtEl>
                                        <p:attrNameLst>
                                          <p:attrName>fillcolor</p:attrName>
                                        </p:attrNameLst>
                                      </p:cBhvr>
                                      <p:tavLst>
                                        <p:tav tm="0">
                                          <p:val>
                                            <p:clrVal>
                                              <a:schemeClr val="accent2"/>
                                            </p:clrVal>
                                          </p:val>
                                        </p:tav>
                                        <p:tav tm="50000">
                                          <p:val>
                                            <p:clrVal>
                                              <a:schemeClr val="hlink"/>
                                            </p:clrVal>
                                          </p:val>
                                        </p:tav>
                                      </p:tavLst>
                                    </p:anim>
                                    <p:set>
                                      <p:cBhvr>
                                        <p:cTn id="16" dur="80"/>
                                        <p:tgtEl>
                                          <p:spTgt spid="69640"/>
                                        </p:tgtEl>
                                        <p:attrNameLst>
                                          <p:attrName>fill.type</p:attrName>
                                        </p:attrNameLst>
                                      </p:cBhvr>
                                      <p:to>
                                        <p:strVal val="solid"/>
                                      </p:to>
                                    </p:set>
                                  </p:childTnLst>
                                </p:cTn>
                              </p:par>
                            </p:childTnLst>
                          </p:cTn>
                        </p:par>
                        <p:par>
                          <p:cTn id="17" fill="hold" nodeType="afterGroup">
                            <p:stCondLst>
                              <p:cond delay="600"/>
                            </p:stCondLst>
                            <p:childTnLst>
                              <p:par>
                                <p:cTn id="18" presetID="53" presetClass="entr" presetSubtype="0" fill="hold" nodeType="afterEffect">
                                  <p:stCondLst>
                                    <p:cond delay="0"/>
                                  </p:stCondLst>
                                  <p:childTnLst>
                                    <p:set>
                                      <p:cBhvr>
                                        <p:cTn id="19" dur="1" fill="hold">
                                          <p:stCondLst>
                                            <p:cond delay="0"/>
                                          </p:stCondLst>
                                        </p:cTn>
                                        <p:tgtEl>
                                          <p:spTgt spid="69668"/>
                                        </p:tgtEl>
                                        <p:attrNameLst>
                                          <p:attrName>style.visibility</p:attrName>
                                        </p:attrNameLst>
                                      </p:cBhvr>
                                      <p:to>
                                        <p:strVal val="visible"/>
                                      </p:to>
                                    </p:set>
                                    <p:anim calcmode="lin" valueType="num">
                                      <p:cBhvr>
                                        <p:cTn id="20" dur="500" fill="hold"/>
                                        <p:tgtEl>
                                          <p:spTgt spid="69668"/>
                                        </p:tgtEl>
                                        <p:attrNameLst>
                                          <p:attrName>ppt_w</p:attrName>
                                        </p:attrNameLst>
                                      </p:cBhvr>
                                      <p:tavLst>
                                        <p:tav tm="0">
                                          <p:val>
                                            <p:fltVal val="0"/>
                                          </p:val>
                                        </p:tav>
                                        <p:tav tm="100000">
                                          <p:val>
                                            <p:strVal val="#ppt_w"/>
                                          </p:val>
                                        </p:tav>
                                      </p:tavLst>
                                    </p:anim>
                                    <p:anim calcmode="lin" valueType="num">
                                      <p:cBhvr>
                                        <p:cTn id="21" dur="500" fill="hold"/>
                                        <p:tgtEl>
                                          <p:spTgt spid="69668"/>
                                        </p:tgtEl>
                                        <p:attrNameLst>
                                          <p:attrName>ppt_h</p:attrName>
                                        </p:attrNameLst>
                                      </p:cBhvr>
                                      <p:tavLst>
                                        <p:tav tm="0">
                                          <p:val>
                                            <p:fltVal val="0"/>
                                          </p:val>
                                        </p:tav>
                                        <p:tav tm="100000">
                                          <p:val>
                                            <p:strVal val="#ppt_h"/>
                                          </p:val>
                                        </p:tav>
                                      </p:tavLst>
                                    </p:anim>
                                    <p:animEffect transition="in" filter="fade">
                                      <p:cBhvr>
                                        <p:cTn id="22" dur="500"/>
                                        <p:tgtEl>
                                          <p:spTgt spid="69668"/>
                                        </p:tgtEl>
                                      </p:cBhvr>
                                    </p:animEffect>
                                  </p:childTnLst>
                                </p:cTn>
                              </p:par>
                              <p:par>
                                <p:cTn id="23" presetID="53" presetClass="entr" presetSubtype="0" fill="hold" nodeType="withEffect">
                                  <p:stCondLst>
                                    <p:cond delay="0"/>
                                  </p:stCondLst>
                                  <p:childTnLst>
                                    <p:set>
                                      <p:cBhvr>
                                        <p:cTn id="24" dur="1" fill="hold">
                                          <p:stCondLst>
                                            <p:cond delay="0"/>
                                          </p:stCondLst>
                                        </p:cTn>
                                        <p:tgtEl>
                                          <p:spTgt spid="69667"/>
                                        </p:tgtEl>
                                        <p:attrNameLst>
                                          <p:attrName>style.visibility</p:attrName>
                                        </p:attrNameLst>
                                      </p:cBhvr>
                                      <p:to>
                                        <p:strVal val="visible"/>
                                      </p:to>
                                    </p:set>
                                    <p:anim calcmode="lin" valueType="num">
                                      <p:cBhvr>
                                        <p:cTn id="25" dur="500" fill="hold"/>
                                        <p:tgtEl>
                                          <p:spTgt spid="69667"/>
                                        </p:tgtEl>
                                        <p:attrNameLst>
                                          <p:attrName>ppt_w</p:attrName>
                                        </p:attrNameLst>
                                      </p:cBhvr>
                                      <p:tavLst>
                                        <p:tav tm="0">
                                          <p:val>
                                            <p:fltVal val="0"/>
                                          </p:val>
                                        </p:tav>
                                        <p:tav tm="100000">
                                          <p:val>
                                            <p:strVal val="#ppt_w"/>
                                          </p:val>
                                        </p:tav>
                                      </p:tavLst>
                                    </p:anim>
                                    <p:anim calcmode="lin" valueType="num">
                                      <p:cBhvr>
                                        <p:cTn id="26" dur="500" fill="hold"/>
                                        <p:tgtEl>
                                          <p:spTgt spid="69667"/>
                                        </p:tgtEl>
                                        <p:attrNameLst>
                                          <p:attrName>ppt_h</p:attrName>
                                        </p:attrNameLst>
                                      </p:cBhvr>
                                      <p:tavLst>
                                        <p:tav tm="0">
                                          <p:val>
                                            <p:fltVal val="0"/>
                                          </p:val>
                                        </p:tav>
                                        <p:tav tm="100000">
                                          <p:val>
                                            <p:strVal val="#ppt_h"/>
                                          </p:val>
                                        </p:tav>
                                      </p:tavLst>
                                    </p:anim>
                                    <p:animEffect transition="in" filter="fade">
                                      <p:cBhvr>
                                        <p:cTn id="27" dur="500"/>
                                        <p:tgtEl>
                                          <p:spTgt spid="69667"/>
                                        </p:tgtEl>
                                      </p:cBhvr>
                                    </p:animEffect>
                                  </p:childTnLst>
                                </p:cTn>
                              </p:par>
                            </p:childTnLst>
                          </p:cTn>
                        </p:par>
                        <p:par>
                          <p:cTn id="28" fill="hold" nodeType="afterGroup">
                            <p:stCondLst>
                              <p:cond delay="11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9642"/>
                                        </p:tgtEl>
                                        <p:attrNameLst>
                                          <p:attrName>style.visibility</p:attrName>
                                        </p:attrNameLst>
                                      </p:cBhvr>
                                      <p:to>
                                        <p:strVal val="visible"/>
                                      </p:to>
                                    </p:set>
                                    <p:anim calcmode="discrete" valueType="clr">
                                      <p:cBhvr override="childStyle">
                                        <p:cTn id="31" dur="80"/>
                                        <p:tgtEl>
                                          <p:spTgt spid="6964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9642"/>
                                        </p:tgtEl>
                                        <p:attrNameLst>
                                          <p:attrName>fillcolor</p:attrName>
                                        </p:attrNameLst>
                                      </p:cBhvr>
                                      <p:tavLst>
                                        <p:tav tm="0">
                                          <p:val>
                                            <p:clrVal>
                                              <a:schemeClr val="accent2"/>
                                            </p:clrVal>
                                          </p:val>
                                        </p:tav>
                                        <p:tav tm="50000">
                                          <p:val>
                                            <p:clrVal>
                                              <a:schemeClr val="hlink"/>
                                            </p:clrVal>
                                          </p:val>
                                        </p:tav>
                                      </p:tavLst>
                                    </p:anim>
                                    <p:set>
                                      <p:cBhvr>
                                        <p:cTn id="33" dur="80"/>
                                        <p:tgtEl>
                                          <p:spTgt spid="69642"/>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69643"/>
                                        </p:tgtEl>
                                        <p:attrNameLst>
                                          <p:attrName>style.visibility</p:attrName>
                                        </p:attrNameLst>
                                      </p:cBhvr>
                                      <p:to>
                                        <p:strVal val="visible"/>
                                      </p:to>
                                    </p:set>
                                    <p:anim calcmode="discrete" valueType="clr">
                                      <p:cBhvr override="childStyle">
                                        <p:cTn id="36" dur="80"/>
                                        <p:tgtEl>
                                          <p:spTgt spid="69643"/>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69643"/>
                                        </p:tgtEl>
                                        <p:attrNameLst>
                                          <p:attrName>fillcolor</p:attrName>
                                        </p:attrNameLst>
                                      </p:cBhvr>
                                      <p:tavLst>
                                        <p:tav tm="0">
                                          <p:val>
                                            <p:clrVal>
                                              <a:schemeClr val="accent2"/>
                                            </p:clrVal>
                                          </p:val>
                                        </p:tav>
                                        <p:tav tm="50000">
                                          <p:val>
                                            <p:clrVal>
                                              <a:schemeClr val="hlink"/>
                                            </p:clrVal>
                                          </p:val>
                                        </p:tav>
                                      </p:tavLst>
                                    </p:anim>
                                    <p:set>
                                      <p:cBhvr>
                                        <p:cTn id="38" dur="80"/>
                                        <p:tgtEl>
                                          <p:spTgt spid="69643"/>
                                        </p:tgtEl>
                                        <p:attrNameLst>
                                          <p:attrName>fill.type</p:attrName>
                                        </p:attrNameLst>
                                      </p:cBhvr>
                                      <p:to>
                                        <p:strVal val="solid"/>
                                      </p:to>
                                    </p:set>
                                  </p:childTnLst>
                                </p:cTn>
                              </p:par>
                            </p:childTnLst>
                          </p:cTn>
                        </p:par>
                        <p:par>
                          <p:cTn id="39" fill="hold" nodeType="afterGroup">
                            <p:stCondLst>
                              <p:cond delay="1420"/>
                            </p:stCondLst>
                            <p:childTnLst>
                              <p:par>
                                <p:cTn id="40" presetID="53" presetClass="entr" presetSubtype="0" fill="hold" nodeType="afterEffect">
                                  <p:stCondLst>
                                    <p:cond delay="0"/>
                                  </p:stCondLst>
                                  <p:childTnLst>
                                    <p:set>
                                      <p:cBhvr>
                                        <p:cTn id="41" dur="1" fill="hold">
                                          <p:stCondLst>
                                            <p:cond delay="0"/>
                                          </p:stCondLst>
                                        </p:cTn>
                                        <p:tgtEl>
                                          <p:spTgt spid="69672"/>
                                        </p:tgtEl>
                                        <p:attrNameLst>
                                          <p:attrName>style.visibility</p:attrName>
                                        </p:attrNameLst>
                                      </p:cBhvr>
                                      <p:to>
                                        <p:strVal val="visible"/>
                                      </p:to>
                                    </p:set>
                                    <p:anim calcmode="lin" valueType="num">
                                      <p:cBhvr>
                                        <p:cTn id="42" dur="500" fill="hold"/>
                                        <p:tgtEl>
                                          <p:spTgt spid="69672"/>
                                        </p:tgtEl>
                                        <p:attrNameLst>
                                          <p:attrName>ppt_w</p:attrName>
                                        </p:attrNameLst>
                                      </p:cBhvr>
                                      <p:tavLst>
                                        <p:tav tm="0">
                                          <p:val>
                                            <p:fltVal val="0"/>
                                          </p:val>
                                        </p:tav>
                                        <p:tav tm="100000">
                                          <p:val>
                                            <p:strVal val="#ppt_w"/>
                                          </p:val>
                                        </p:tav>
                                      </p:tavLst>
                                    </p:anim>
                                    <p:anim calcmode="lin" valueType="num">
                                      <p:cBhvr>
                                        <p:cTn id="43" dur="500" fill="hold"/>
                                        <p:tgtEl>
                                          <p:spTgt spid="69672"/>
                                        </p:tgtEl>
                                        <p:attrNameLst>
                                          <p:attrName>ppt_h</p:attrName>
                                        </p:attrNameLst>
                                      </p:cBhvr>
                                      <p:tavLst>
                                        <p:tav tm="0">
                                          <p:val>
                                            <p:fltVal val="0"/>
                                          </p:val>
                                        </p:tav>
                                        <p:tav tm="100000">
                                          <p:val>
                                            <p:strVal val="#ppt_h"/>
                                          </p:val>
                                        </p:tav>
                                      </p:tavLst>
                                    </p:anim>
                                    <p:animEffect transition="in" filter="fade">
                                      <p:cBhvr>
                                        <p:cTn id="44" dur="500"/>
                                        <p:tgtEl>
                                          <p:spTgt spid="69672"/>
                                        </p:tgtEl>
                                      </p:cBhvr>
                                    </p:animEffect>
                                  </p:childTnLst>
                                </p:cTn>
                              </p:par>
                              <p:par>
                                <p:cTn id="45" presetID="53" presetClass="entr" presetSubtype="0" fill="hold" nodeType="withEffect">
                                  <p:stCondLst>
                                    <p:cond delay="0"/>
                                  </p:stCondLst>
                                  <p:childTnLst>
                                    <p:set>
                                      <p:cBhvr>
                                        <p:cTn id="46" dur="1" fill="hold">
                                          <p:stCondLst>
                                            <p:cond delay="0"/>
                                          </p:stCondLst>
                                        </p:cTn>
                                        <p:tgtEl>
                                          <p:spTgt spid="69673"/>
                                        </p:tgtEl>
                                        <p:attrNameLst>
                                          <p:attrName>style.visibility</p:attrName>
                                        </p:attrNameLst>
                                      </p:cBhvr>
                                      <p:to>
                                        <p:strVal val="visible"/>
                                      </p:to>
                                    </p:set>
                                    <p:anim calcmode="lin" valueType="num">
                                      <p:cBhvr>
                                        <p:cTn id="47" dur="500" fill="hold"/>
                                        <p:tgtEl>
                                          <p:spTgt spid="69673"/>
                                        </p:tgtEl>
                                        <p:attrNameLst>
                                          <p:attrName>ppt_w</p:attrName>
                                        </p:attrNameLst>
                                      </p:cBhvr>
                                      <p:tavLst>
                                        <p:tav tm="0">
                                          <p:val>
                                            <p:fltVal val="0"/>
                                          </p:val>
                                        </p:tav>
                                        <p:tav tm="100000">
                                          <p:val>
                                            <p:strVal val="#ppt_w"/>
                                          </p:val>
                                        </p:tav>
                                      </p:tavLst>
                                    </p:anim>
                                    <p:anim calcmode="lin" valueType="num">
                                      <p:cBhvr>
                                        <p:cTn id="48" dur="500" fill="hold"/>
                                        <p:tgtEl>
                                          <p:spTgt spid="69673"/>
                                        </p:tgtEl>
                                        <p:attrNameLst>
                                          <p:attrName>ppt_h</p:attrName>
                                        </p:attrNameLst>
                                      </p:cBhvr>
                                      <p:tavLst>
                                        <p:tav tm="0">
                                          <p:val>
                                            <p:fltVal val="0"/>
                                          </p:val>
                                        </p:tav>
                                        <p:tav tm="100000">
                                          <p:val>
                                            <p:strVal val="#ppt_h"/>
                                          </p:val>
                                        </p:tav>
                                      </p:tavLst>
                                    </p:anim>
                                    <p:animEffect transition="in" filter="fade">
                                      <p:cBhvr>
                                        <p:cTn id="49" dur="500"/>
                                        <p:tgtEl>
                                          <p:spTgt spid="69673"/>
                                        </p:tgtEl>
                                      </p:cBhvr>
                                    </p:animEffect>
                                  </p:childTnLst>
                                </p:cTn>
                              </p:par>
                            </p:childTnLst>
                          </p:cTn>
                        </p:par>
                        <p:par>
                          <p:cTn id="50" fill="hold" nodeType="afterGroup">
                            <p:stCondLst>
                              <p:cond delay="192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69644"/>
                                        </p:tgtEl>
                                        <p:attrNameLst>
                                          <p:attrName>style.visibility</p:attrName>
                                        </p:attrNameLst>
                                      </p:cBhvr>
                                      <p:to>
                                        <p:strVal val="visible"/>
                                      </p:to>
                                    </p:set>
                                    <p:anim calcmode="discrete" valueType="clr">
                                      <p:cBhvr override="childStyle">
                                        <p:cTn id="53" dur="80"/>
                                        <p:tgtEl>
                                          <p:spTgt spid="69644"/>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9644"/>
                                        </p:tgtEl>
                                        <p:attrNameLst>
                                          <p:attrName>fillcolor</p:attrName>
                                        </p:attrNameLst>
                                      </p:cBhvr>
                                      <p:tavLst>
                                        <p:tav tm="0">
                                          <p:val>
                                            <p:clrVal>
                                              <a:schemeClr val="accent2"/>
                                            </p:clrVal>
                                          </p:val>
                                        </p:tav>
                                        <p:tav tm="50000">
                                          <p:val>
                                            <p:clrVal>
                                              <a:schemeClr val="hlink"/>
                                            </p:clrVal>
                                          </p:val>
                                        </p:tav>
                                      </p:tavLst>
                                    </p:anim>
                                    <p:set>
                                      <p:cBhvr>
                                        <p:cTn id="55" dur="80"/>
                                        <p:tgtEl>
                                          <p:spTgt spid="69644"/>
                                        </p:tgtEl>
                                        <p:attrNameLst>
                                          <p:attrName>fill.type</p:attrName>
                                        </p:attrNameLst>
                                      </p:cBhvr>
                                      <p:to>
                                        <p:strVal val="solid"/>
                                      </p:to>
                                    </p:set>
                                  </p:childTnLst>
                                </p:cTn>
                              </p:par>
                              <p:par>
                                <p:cTn id="56" presetID="27" presetClass="entr" presetSubtype="0" fill="hold" grpId="0" nodeType="withEffect">
                                  <p:stCondLst>
                                    <p:cond delay="0"/>
                                  </p:stCondLst>
                                  <p:iterate type="lt">
                                    <p:tmPct val="50000"/>
                                  </p:iterate>
                                  <p:childTnLst>
                                    <p:set>
                                      <p:cBhvr>
                                        <p:cTn id="57" dur="1" fill="hold">
                                          <p:stCondLst>
                                            <p:cond delay="0"/>
                                          </p:stCondLst>
                                        </p:cTn>
                                        <p:tgtEl>
                                          <p:spTgt spid="69647"/>
                                        </p:tgtEl>
                                        <p:attrNameLst>
                                          <p:attrName>style.visibility</p:attrName>
                                        </p:attrNameLst>
                                      </p:cBhvr>
                                      <p:to>
                                        <p:strVal val="visible"/>
                                      </p:to>
                                    </p:set>
                                    <p:anim calcmode="discrete" valueType="clr">
                                      <p:cBhvr override="childStyle">
                                        <p:cTn id="58" dur="80"/>
                                        <p:tgtEl>
                                          <p:spTgt spid="69647"/>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69647"/>
                                        </p:tgtEl>
                                        <p:attrNameLst>
                                          <p:attrName>fillcolor</p:attrName>
                                        </p:attrNameLst>
                                      </p:cBhvr>
                                      <p:tavLst>
                                        <p:tav tm="0">
                                          <p:val>
                                            <p:clrVal>
                                              <a:schemeClr val="accent2"/>
                                            </p:clrVal>
                                          </p:val>
                                        </p:tav>
                                        <p:tav tm="50000">
                                          <p:val>
                                            <p:clrVal>
                                              <a:schemeClr val="hlink"/>
                                            </p:clrVal>
                                          </p:val>
                                        </p:tav>
                                      </p:tavLst>
                                    </p:anim>
                                    <p:set>
                                      <p:cBhvr>
                                        <p:cTn id="60" dur="80"/>
                                        <p:tgtEl>
                                          <p:spTgt spid="69647"/>
                                        </p:tgtEl>
                                        <p:attrNameLst>
                                          <p:attrName>fill.type</p:attrName>
                                        </p:attrNameLst>
                                      </p:cBhvr>
                                      <p:to>
                                        <p:strVal val="solid"/>
                                      </p:to>
                                    </p:set>
                                  </p:childTnLst>
                                </p:cTn>
                              </p:par>
                            </p:childTnLst>
                          </p:cTn>
                        </p:par>
                        <p:par>
                          <p:cTn id="61" fill="hold" nodeType="afterGroup">
                            <p:stCondLst>
                              <p:cond delay="2280"/>
                            </p:stCondLst>
                            <p:childTnLst>
                              <p:par>
                                <p:cTn id="62" presetID="53" presetClass="entr" presetSubtype="0" fill="hold" nodeType="afterEffect">
                                  <p:stCondLst>
                                    <p:cond delay="0"/>
                                  </p:stCondLst>
                                  <p:childTnLst>
                                    <p:set>
                                      <p:cBhvr>
                                        <p:cTn id="63" dur="1" fill="hold">
                                          <p:stCondLst>
                                            <p:cond delay="0"/>
                                          </p:stCondLst>
                                        </p:cTn>
                                        <p:tgtEl>
                                          <p:spTgt spid="69670"/>
                                        </p:tgtEl>
                                        <p:attrNameLst>
                                          <p:attrName>style.visibility</p:attrName>
                                        </p:attrNameLst>
                                      </p:cBhvr>
                                      <p:to>
                                        <p:strVal val="visible"/>
                                      </p:to>
                                    </p:set>
                                    <p:anim calcmode="lin" valueType="num">
                                      <p:cBhvr>
                                        <p:cTn id="64" dur="500" fill="hold"/>
                                        <p:tgtEl>
                                          <p:spTgt spid="69670"/>
                                        </p:tgtEl>
                                        <p:attrNameLst>
                                          <p:attrName>ppt_w</p:attrName>
                                        </p:attrNameLst>
                                      </p:cBhvr>
                                      <p:tavLst>
                                        <p:tav tm="0">
                                          <p:val>
                                            <p:fltVal val="0"/>
                                          </p:val>
                                        </p:tav>
                                        <p:tav tm="100000">
                                          <p:val>
                                            <p:strVal val="#ppt_w"/>
                                          </p:val>
                                        </p:tav>
                                      </p:tavLst>
                                    </p:anim>
                                    <p:anim calcmode="lin" valueType="num">
                                      <p:cBhvr>
                                        <p:cTn id="65" dur="500" fill="hold"/>
                                        <p:tgtEl>
                                          <p:spTgt spid="69670"/>
                                        </p:tgtEl>
                                        <p:attrNameLst>
                                          <p:attrName>ppt_h</p:attrName>
                                        </p:attrNameLst>
                                      </p:cBhvr>
                                      <p:tavLst>
                                        <p:tav tm="0">
                                          <p:val>
                                            <p:fltVal val="0"/>
                                          </p:val>
                                        </p:tav>
                                        <p:tav tm="100000">
                                          <p:val>
                                            <p:strVal val="#ppt_h"/>
                                          </p:val>
                                        </p:tav>
                                      </p:tavLst>
                                    </p:anim>
                                    <p:animEffect transition="in" filter="fade">
                                      <p:cBhvr>
                                        <p:cTn id="66" dur="500"/>
                                        <p:tgtEl>
                                          <p:spTgt spid="69670"/>
                                        </p:tgtEl>
                                      </p:cBhvr>
                                    </p:animEffect>
                                  </p:childTnLst>
                                </p:cTn>
                              </p:par>
                              <p:par>
                                <p:cTn id="67" presetID="53" presetClass="entr" presetSubtype="0" fill="hold" nodeType="withEffect">
                                  <p:stCondLst>
                                    <p:cond delay="0"/>
                                  </p:stCondLst>
                                  <p:childTnLst>
                                    <p:set>
                                      <p:cBhvr>
                                        <p:cTn id="68" dur="1" fill="hold">
                                          <p:stCondLst>
                                            <p:cond delay="0"/>
                                          </p:stCondLst>
                                        </p:cTn>
                                        <p:tgtEl>
                                          <p:spTgt spid="69669"/>
                                        </p:tgtEl>
                                        <p:attrNameLst>
                                          <p:attrName>style.visibility</p:attrName>
                                        </p:attrNameLst>
                                      </p:cBhvr>
                                      <p:to>
                                        <p:strVal val="visible"/>
                                      </p:to>
                                    </p:set>
                                    <p:anim calcmode="lin" valueType="num">
                                      <p:cBhvr>
                                        <p:cTn id="69" dur="500" fill="hold"/>
                                        <p:tgtEl>
                                          <p:spTgt spid="69669"/>
                                        </p:tgtEl>
                                        <p:attrNameLst>
                                          <p:attrName>ppt_w</p:attrName>
                                        </p:attrNameLst>
                                      </p:cBhvr>
                                      <p:tavLst>
                                        <p:tav tm="0">
                                          <p:val>
                                            <p:fltVal val="0"/>
                                          </p:val>
                                        </p:tav>
                                        <p:tav tm="100000">
                                          <p:val>
                                            <p:strVal val="#ppt_w"/>
                                          </p:val>
                                        </p:tav>
                                      </p:tavLst>
                                    </p:anim>
                                    <p:anim calcmode="lin" valueType="num">
                                      <p:cBhvr>
                                        <p:cTn id="70" dur="500" fill="hold"/>
                                        <p:tgtEl>
                                          <p:spTgt spid="69669"/>
                                        </p:tgtEl>
                                        <p:attrNameLst>
                                          <p:attrName>ppt_h</p:attrName>
                                        </p:attrNameLst>
                                      </p:cBhvr>
                                      <p:tavLst>
                                        <p:tav tm="0">
                                          <p:val>
                                            <p:fltVal val="0"/>
                                          </p:val>
                                        </p:tav>
                                        <p:tav tm="100000">
                                          <p:val>
                                            <p:strVal val="#ppt_h"/>
                                          </p:val>
                                        </p:tav>
                                      </p:tavLst>
                                    </p:anim>
                                    <p:animEffect transition="in" filter="fade">
                                      <p:cBhvr>
                                        <p:cTn id="71" dur="500"/>
                                        <p:tgtEl>
                                          <p:spTgt spid="69669"/>
                                        </p:tgtEl>
                                      </p:cBhvr>
                                    </p:animEffect>
                                  </p:childTnLst>
                                </p:cTn>
                              </p:par>
                              <p:par>
                                <p:cTn id="72" presetID="53" presetClass="entr" presetSubtype="0" fill="hold" nodeType="withEffect">
                                  <p:stCondLst>
                                    <p:cond delay="0"/>
                                  </p:stCondLst>
                                  <p:childTnLst>
                                    <p:set>
                                      <p:cBhvr>
                                        <p:cTn id="73" dur="1" fill="hold">
                                          <p:stCondLst>
                                            <p:cond delay="0"/>
                                          </p:stCondLst>
                                        </p:cTn>
                                        <p:tgtEl>
                                          <p:spTgt spid="69671"/>
                                        </p:tgtEl>
                                        <p:attrNameLst>
                                          <p:attrName>style.visibility</p:attrName>
                                        </p:attrNameLst>
                                      </p:cBhvr>
                                      <p:to>
                                        <p:strVal val="visible"/>
                                      </p:to>
                                    </p:set>
                                    <p:anim calcmode="lin" valueType="num">
                                      <p:cBhvr>
                                        <p:cTn id="74" dur="500" fill="hold"/>
                                        <p:tgtEl>
                                          <p:spTgt spid="69671"/>
                                        </p:tgtEl>
                                        <p:attrNameLst>
                                          <p:attrName>ppt_w</p:attrName>
                                        </p:attrNameLst>
                                      </p:cBhvr>
                                      <p:tavLst>
                                        <p:tav tm="0">
                                          <p:val>
                                            <p:fltVal val="0"/>
                                          </p:val>
                                        </p:tav>
                                        <p:tav tm="100000">
                                          <p:val>
                                            <p:strVal val="#ppt_w"/>
                                          </p:val>
                                        </p:tav>
                                      </p:tavLst>
                                    </p:anim>
                                    <p:anim calcmode="lin" valueType="num">
                                      <p:cBhvr>
                                        <p:cTn id="75" dur="500" fill="hold"/>
                                        <p:tgtEl>
                                          <p:spTgt spid="69671"/>
                                        </p:tgtEl>
                                        <p:attrNameLst>
                                          <p:attrName>ppt_h</p:attrName>
                                        </p:attrNameLst>
                                      </p:cBhvr>
                                      <p:tavLst>
                                        <p:tav tm="0">
                                          <p:val>
                                            <p:fltVal val="0"/>
                                          </p:val>
                                        </p:tav>
                                        <p:tav tm="100000">
                                          <p:val>
                                            <p:strVal val="#ppt_h"/>
                                          </p:val>
                                        </p:tav>
                                      </p:tavLst>
                                    </p:anim>
                                    <p:animEffect transition="in" filter="fade">
                                      <p:cBhvr>
                                        <p:cTn id="76" dur="500"/>
                                        <p:tgtEl>
                                          <p:spTgt spid="69671"/>
                                        </p:tgtEl>
                                      </p:cBhvr>
                                    </p:animEffect>
                                  </p:childTnLst>
                                </p:cTn>
                              </p:par>
                            </p:childTnLst>
                          </p:cTn>
                        </p:par>
                        <p:par>
                          <p:cTn id="77" fill="hold" nodeType="afterGroup">
                            <p:stCondLst>
                              <p:cond delay="278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69646"/>
                                        </p:tgtEl>
                                        <p:attrNameLst>
                                          <p:attrName>style.visibility</p:attrName>
                                        </p:attrNameLst>
                                      </p:cBhvr>
                                      <p:to>
                                        <p:strVal val="visible"/>
                                      </p:to>
                                    </p:set>
                                    <p:anim calcmode="discrete" valueType="clr">
                                      <p:cBhvr override="childStyle">
                                        <p:cTn id="80" dur="80"/>
                                        <p:tgtEl>
                                          <p:spTgt spid="69646"/>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69646"/>
                                        </p:tgtEl>
                                        <p:attrNameLst>
                                          <p:attrName>fillcolor</p:attrName>
                                        </p:attrNameLst>
                                      </p:cBhvr>
                                      <p:tavLst>
                                        <p:tav tm="0">
                                          <p:val>
                                            <p:clrVal>
                                              <a:schemeClr val="accent2"/>
                                            </p:clrVal>
                                          </p:val>
                                        </p:tav>
                                        <p:tav tm="50000">
                                          <p:val>
                                            <p:clrVal>
                                              <a:schemeClr val="hlink"/>
                                            </p:clrVal>
                                          </p:val>
                                        </p:tav>
                                      </p:tavLst>
                                    </p:anim>
                                    <p:set>
                                      <p:cBhvr>
                                        <p:cTn id="82" dur="80"/>
                                        <p:tgtEl>
                                          <p:spTgt spid="696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P spid="69642" grpId="0"/>
      <p:bldP spid="69643" grpId="0"/>
      <p:bldP spid="69644" grpId="0"/>
      <p:bldP spid="69646" grpId="0"/>
      <p:bldP spid="69647" grpId="0"/>
      <p:bldP spid="6966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52" name="Text Box 8"/>
          <p:cNvSpPr txBox="1">
            <a:spLocks noChangeArrowheads="1"/>
          </p:cNvSpPr>
          <p:nvPr/>
        </p:nvSpPr>
        <p:spPr bwMode="auto">
          <a:xfrm>
            <a:off x="1066800" y="1600200"/>
            <a:ext cx="74676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b="1">
                <a:solidFill>
                  <a:srgbClr val="0000FF"/>
                </a:solidFill>
              </a:rPr>
              <a:t>Học bài + bảng 44 SGK chú ý đặc điểm, ý nghĩa và cho ví dụ các mối quan hệ.</a:t>
            </a:r>
          </a:p>
          <a:p>
            <a:pPr eaLnBrk="1" hangingPunct="1">
              <a:spcBef>
                <a:spcPct val="50000"/>
              </a:spcBef>
              <a:buFont typeface="Wingdings" panose="05000000000000000000" pitchFamily="2" charset="2"/>
              <a:buChar char="Ø"/>
            </a:pPr>
            <a:r>
              <a:rPr lang="en-US" altLang="en-US" b="1">
                <a:solidFill>
                  <a:srgbClr val="0000FF"/>
                </a:solidFill>
              </a:rPr>
              <a:t>Trả lời câu 1, 2, 3, 4 SGK trang 134.</a:t>
            </a:r>
          </a:p>
          <a:p>
            <a:pPr eaLnBrk="1" hangingPunct="1">
              <a:spcBef>
                <a:spcPct val="50000"/>
              </a:spcBef>
              <a:buFont typeface="Wingdings" panose="05000000000000000000" pitchFamily="2" charset="2"/>
              <a:buChar char="Ø"/>
            </a:pPr>
            <a:r>
              <a:rPr lang="en-US" altLang="en-US" b="1">
                <a:solidFill>
                  <a:srgbClr val="0000FF"/>
                </a:solidFill>
              </a:rPr>
              <a:t> Xem phần “Em có biết” .</a:t>
            </a:r>
          </a:p>
          <a:p>
            <a:pPr eaLnBrk="1" hangingPunct="1">
              <a:spcBef>
                <a:spcPct val="50000"/>
              </a:spcBef>
              <a:buFont typeface="Wingdings" panose="05000000000000000000" pitchFamily="2" charset="2"/>
              <a:buChar char="Ø"/>
            </a:pPr>
            <a:r>
              <a:rPr lang="en-US" altLang="en-US" b="1">
                <a:solidFill>
                  <a:srgbClr val="0000FF"/>
                </a:solidFill>
              </a:rPr>
              <a:t> Chuẩn bị tiết thực hành: kẻ bảng 45.1, 45.2 và 45.3 vở bài tập, kết hợp sưu tầm mẫu vật.</a:t>
            </a:r>
          </a:p>
        </p:txBody>
      </p:sp>
      <p:sp>
        <p:nvSpPr>
          <p:cNvPr id="82954" name="Text Box 10"/>
          <p:cNvSpPr txBox="1">
            <a:spLocks noChangeArrowheads="1"/>
          </p:cNvSpPr>
          <p:nvPr/>
        </p:nvSpPr>
        <p:spPr bwMode="auto">
          <a:xfrm>
            <a:off x="2133600" y="8382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i="1" u="sng">
                <a:solidFill>
                  <a:srgbClr val="000099"/>
                </a:solidFill>
              </a:rPr>
              <a:t>DẶN DÒ</a:t>
            </a:r>
          </a:p>
        </p:txBody>
      </p:sp>
    </p:spTree>
  </p:cSld>
  <p:clrMapOvr>
    <a:masterClrMapping/>
  </p:clrMapOvr>
  <p:transition>
    <p:blinds dir="ver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2954"/>
                                        </p:tgtEl>
                                        <p:attrNameLst>
                                          <p:attrName>style.visibility</p:attrName>
                                        </p:attrNameLst>
                                      </p:cBhvr>
                                      <p:to>
                                        <p:strVal val="visible"/>
                                      </p:to>
                                    </p:set>
                                    <p:animEffect transition="in" filter="randombar(horizontal)">
                                      <p:cBhvr>
                                        <p:cTn id="7" dur="500"/>
                                        <p:tgtEl>
                                          <p:spTgt spid="82954"/>
                                        </p:tgtEl>
                                      </p:cBhvr>
                                    </p:animEffect>
                                  </p:childTnLst>
                                </p:cTn>
                              </p:par>
                            </p:childTnLst>
                          </p:cTn>
                        </p:par>
                        <p:par>
                          <p:cTn id="8" fill="hold" nodeType="afterGroup">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2952"/>
                                        </p:tgtEl>
                                        <p:attrNameLst>
                                          <p:attrName>style.visibility</p:attrName>
                                        </p:attrNameLst>
                                      </p:cBhvr>
                                      <p:to>
                                        <p:strVal val="visible"/>
                                      </p:to>
                                    </p:set>
                                    <p:anim calcmode="lin" valueType="num">
                                      <p:cBhvr>
                                        <p:cTn id="11" dur="500" fill="hold"/>
                                        <p:tgtEl>
                                          <p:spTgt spid="8295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2952"/>
                                        </p:tgtEl>
                                        <p:attrNameLst>
                                          <p:attrName>ppt_y</p:attrName>
                                        </p:attrNameLst>
                                      </p:cBhvr>
                                      <p:tavLst>
                                        <p:tav tm="0">
                                          <p:val>
                                            <p:strVal val="#ppt_y"/>
                                          </p:val>
                                        </p:tav>
                                        <p:tav tm="100000">
                                          <p:val>
                                            <p:strVal val="#ppt_y"/>
                                          </p:val>
                                        </p:tav>
                                      </p:tavLst>
                                    </p:anim>
                                    <p:anim calcmode="lin" valueType="num">
                                      <p:cBhvr>
                                        <p:cTn id="13" dur="500" fill="hold"/>
                                        <p:tgtEl>
                                          <p:spTgt spid="8295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295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2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mon sinh hoc\HINH DONG\hinh dong\Symbols\questionrock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981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ontent Placeholder 3"/>
          <p:cNvSpPr>
            <a:spLocks noGrp="1"/>
          </p:cNvSpPr>
          <p:nvPr>
            <p:ph sz="half" idx="2"/>
          </p:nvPr>
        </p:nvSpPr>
        <p:spPr/>
        <p:txBody>
          <a:bodyPr/>
          <a:lstStyle/>
          <a:p>
            <a:r>
              <a:rPr lang="en-US" altLang="en-US" smtClean="0"/>
              <a:t> </a:t>
            </a: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13239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p:nvPr/>
        </p:nvSpPr>
        <p:spPr>
          <a:xfrm>
            <a:off x="2133600" y="0"/>
            <a:ext cx="4191000" cy="2133600"/>
          </a:xfrm>
          <a:prstGeom prst="cloud">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rgbClr val="0000FF"/>
                </a:solidFill>
              </a:rPr>
              <a:t>Có</a:t>
            </a:r>
            <a:r>
              <a:rPr lang="en-US" sz="2800" dirty="0">
                <a:solidFill>
                  <a:srgbClr val="0000FF"/>
                </a:solidFill>
              </a:rPr>
              <a:t> </a:t>
            </a:r>
            <a:r>
              <a:rPr lang="en-US" sz="2800" dirty="0" err="1">
                <a:solidFill>
                  <a:srgbClr val="0000FF"/>
                </a:solidFill>
              </a:rPr>
              <a:t>những</a:t>
            </a:r>
            <a:r>
              <a:rPr lang="en-US" sz="2800" dirty="0">
                <a:solidFill>
                  <a:srgbClr val="0000FF"/>
                </a:solidFill>
              </a:rPr>
              <a:t> </a:t>
            </a:r>
            <a:r>
              <a:rPr lang="en-US" sz="2800" dirty="0" err="1">
                <a:solidFill>
                  <a:srgbClr val="0000FF"/>
                </a:solidFill>
              </a:rPr>
              <a:t>nhóm</a:t>
            </a:r>
            <a:r>
              <a:rPr lang="en-US" sz="2800" dirty="0">
                <a:solidFill>
                  <a:srgbClr val="0000FF"/>
                </a:solidFill>
              </a:rPr>
              <a:t> </a:t>
            </a:r>
            <a:r>
              <a:rPr lang="en-US" sz="2800" dirty="0" err="1">
                <a:solidFill>
                  <a:srgbClr val="0000FF"/>
                </a:solidFill>
              </a:rPr>
              <a:t>nhân</a:t>
            </a:r>
            <a:r>
              <a:rPr lang="en-US" sz="2800" dirty="0">
                <a:solidFill>
                  <a:srgbClr val="0000FF"/>
                </a:solidFill>
              </a:rPr>
              <a:t> </a:t>
            </a:r>
            <a:r>
              <a:rPr lang="en-US" sz="2800" dirty="0" err="1">
                <a:solidFill>
                  <a:srgbClr val="0000FF"/>
                </a:solidFill>
              </a:rPr>
              <a:t>tố</a:t>
            </a:r>
            <a:r>
              <a:rPr lang="en-US" sz="2800" dirty="0">
                <a:solidFill>
                  <a:srgbClr val="0000FF"/>
                </a:solidFill>
              </a:rPr>
              <a:t> </a:t>
            </a:r>
            <a:r>
              <a:rPr lang="en-US" sz="2800" dirty="0" err="1">
                <a:solidFill>
                  <a:srgbClr val="0000FF"/>
                </a:solidFill>
              </a:rPr>
              <a:t>nào</a:t>
            </a:r>
            <a:r>
              <a:rPr lang="en-US" sz="2800" dirty="0">
                <a:solidFill>
                  <a:srgbClr val="0000FF"/>
                </a:solidFill>
              </a:rPr>
              <a:t> </a:t>
            </a:r>
            <a:r>
              <a:rPr lang="en-US" sz="2800" dirty="0" err="1">
                <a:solidFill>
                  <a:srgbClr val="0000FF"/>
                </a:solidFill>
              </a:rPr>
              <a:t>ảnh</a:t>
            </a:r>
            <a:r>
              <a:rPr lang="en-US" sz="2800" dirty="0">
                <a:solidFill>
                  <a:srgbClr val="0000FF"/>
                </a:solidFill>
              </a:rPr>
              <a:t> </a:t>
            </a:r>
            <a:r>
              <a:rPr lang="en-US" sz="2800" dirty="0" err="1">
                <a:solidFill>
                  <a:srgbClr val="0000FF"/>
                </a:solidFill>
              </a:rPr>
              <a:t>hưởng</a:t>
            </a:r>
            <a:r>
              <a:rPr lang="en-US" sz="2800" dirty="0">
                <a:solidFill>
                  <a:srgbClr val="0000FF"/>
                </a:solidFill>
              </a:rPr>
              <a:t> </a:t>
            </a:r>
            <a:r>
              <a:rPr lang="en-US" sz="2800" dirty="0" err="1">
                <a:solidFill>
                  <a:srgbClr val="0000FF"/>
                </a:solidFill>
              </a:rPr>
              <a:t>đến</a:t>
            </a:r>
            <a:r>
              <a:rPr lang="en-US" sz="2800" dirty="0">
                <a:solidFill>
                  <a:srgbClr val="0000FF"/>
                </a:solidFill>
              </a:rPr>
              <a:t> </a:t>
            </a:r>
            <a:r>
              <a:rPr lang="en-US" sz="2800" dirty="0" err="1">
                <a:solidFill>
                  <a:srgbClr val="0000FF"/>
                </a:solidFill>
              </a:rPr>
              <a:t>sinh</a:t>
            </a:r>
            <a:r>
              <a:rPr lang="en-US" sz="2800" dirty="0">
                <a:solidFill>
                  <a:srgbClr val="0000FF"/>
                </a:solidFill>
              </a:rPr>
              <a:t> </a:t>
            </a:r>
            <a:r>
              <a:rPr lang="en-US" sz="2800" dirty="0" err="1">
                <a:solidFill>
                  <a:srgbClr val="0000FF"/>
                </a:solidFill>
              </a:rPr>
              <a:t>vật</a:t>
            </a:r>
            <a:r>
              <a:rPr lang="en-US" sz="2800" dirty="0">
                <a:solidFill>
                  <a:srgbClr val="0000FF"/>
                </a:solidFill>
              </a:rPr>
              <a:t>?</a:t>
            </a:r>
          </a:p>
        </p:txBody>
      </p:sp>
      <p:sp>
        <p:nvSpPr>
          <p:cNvPr id="10" name="Explosion 1 9"/>
          <p:cNvSpPr/>
          <p:nvPr/>
        </p:nvSpPr>
        <p:spPr>
          <a:xfrm>
            <a:off x="1066800" y="2667000"/>
            <a:ext cx="2590800" cy="1981200"/>
          </a:xfrm>
          <a:prstGeom prst="irregularSeal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i="1" dirty="0" err="1">
                <a:solidFill>
                  <a:srgbClr val="C00000"/>
                </a:solidFill>
              </a:rPr>
              <a:t>Vô</a:t>
            </a:r>
            <a:r>
              <a:rPr lang="en-US" sz="2800" i="1" dirty="0">
                <a:solidFill>
                  <a:srgbClr val="C00000"/>
                </a:solidFill>
              </a:rPr>
              <a:t> </a:t>
            </a:r>
            <a:r>
              <a:rPr lang="en-US" sz="2800" i="1" dirty="0" err="1">
                <a:solidFill>
                  <a:srgbClr val="C00000"/>
                </a:solidFill>
              </a:rPr>
              <a:t>sinh</a:t>
            </a:r>
            <a:endParaRPr lang="en-US" sz="2800" i="1" dirty="0">
              <a:solidFill>
                <a:srgbClr val="C00000"/>
              </a:solidFill>
            </a:endParaRPr>
          </a:p>
        </p:txBody>
      </p:sp>
      <p:sp>
        <p:nvSpPr>
          <p:cNvPr id="12" name="Explosion 1 11"/>
          <p:cNvSpPr/>
          <p:nvPr/>
        </p:nvSpPr>
        <p:spPr>
          <a:xfrm>
            <a:off x="5105400" y="4191000"/>
            <a:ext cx="3429000" cy="1981200"/>
          </a:xfrm>
          <a:prstGeom prst="irregularSeal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i="1" dirty="0">
                <a:solidFill>
                  <a:srgbClr val="C00000"/>
                </a:solidFill>
              </a:rPr>
              <a:t>Con </a:t>
            </a:r>
            <a:r>
              <a:rPr lang="en-US" sz="2800" i="1" dirty="0" err="1">
                <a:solidFill>
                  <a:srgbClr val="C00000"/>
                </a:solidFill>
              </a:rPr>
              <a:t>người</a:t>
            </a:r>
            <a:endParaRPr lang="en-US" sz="2800" i="1" dirty="0">
              <a:solidFill>
                <a:srgbClr val="C00000"/>
              </a:solidFill>
            </a:endParaRPr>
          </a:p>
        </p:txBody>
      </p:sp>
      <p:sp>
        <p:nvSpPr>
          <p:cNvPr id="13" name="Explosion 1 12"/>
          <p:cNvSpPr/>
          <p:nvPr/>
        </p:nvSpPr>
        <p:spPr>
          <a:xfrm>
            <a:off x="5410200" y="1752600"/>
            <a:ext cx="2971800" cy="1981200"/>
          </a:xfrm>
          <a:prstGeom prst="irregularSeal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i="1" dirty="0" err="1">
                <a:solidFill>
                  <a:srgbClr val="C00000"/>
                </a:solidFill>
              </a:rPr>
              <a:t>Sinh</a:t>
            </a:r>
            <a:r>
              <a:rPr lang="en-US" sz="2800" i="1" dirty="0">
                <a:solidFill>
                  <a:srgbClr val="C00000"/>
                </a:solidFill>
              </a:rPr>
              <a:t> </a:t>
            </a:r>
            <a:r>
              <a:rPr lang="en-US" sz="2800" i="1" dirty="0" err="1">
                <a:solidFill>
                  <a:srgbClr val="C00000"/>
                </a:solidFill>
              </a:rPr>
              <a:t>vật</a:t>
            </a:r>
            <a:endParaRPr lang="en-US" sz="2800" i="1" dirty="0">
              <a:solidFill>
                <a:srgbClr val="C00000"/>
              </a:solidFill>
            </a:endParaRPr>
          </a:p>
        </p:txBody>
      </p:sp>
      <p:sp>
        <p:nvSpPr>
          <p:cNvPr id="11" name="Explosion 1 10"/>
          <p:cNvSpPr/>
          <p:nvPr/>
        </p:nvSpPr>
        <p:spPr>
          <a:xfrm>
            <a:off x="5430838" y="2590800"/>
            <a:ext cx="2971800" cy="1981200"/>
          </a:xfrm>
          <a:prstGeom prst="irregularSeal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i="1" dirty="0" err="1">
                <a:solidFill>
                  <a:srgbClr val="C00000"/>
                </a:solidFill>
              </a:rPr>
              <a:t>Hữu</a:t>
            </a:r>
            <a:r>
              <a:rPr lang="en-US" sz="2800" i="1" dirty="0">
                <a:solidFill>
                  <a:srgbClr val="C00000"/>
                </a:solidFill>
              </a:rPr>
              <a:t> </a:t>
            </a:r>
            <a:r>
              <a:rPr lang="en-US" sz="2800" i="1" dirty="0" err="1">
                <a:solidFill>
                  <a:srgbClr val="C00000"/>
                </a:solidFill>
              </a:rPr>
              <a:t>sinh</a:t>
            </a:r>
            <a:endParaRPr lang="en-US" sz="2800"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0"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nodeType="afterGroup">
                            <p:stCondLst>
                              <p:cond delay="500"/>
                            </p:stCondLst>
                            <p:childTnLst>
                              <p:par>
                                <p:cTn id="28" presetID="53" presetClass="exit" presetSubtype="32" fill="hold" grpId="1" nodeType="after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nodeType="afterGroup">
                            <p:stCondLst>
                              <p:cond delay="1000"/>
                            </p:stCondLst>
                            <p:childTnLst>
                              <p:par>
                                <p:cTn id="34" presetID="53"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xit" presetSubtype="0" fill="hold" grpId="1"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2" grpId="0" animBg="1"/>
      <p:bldP spid="12" grpId="1" animBg="1"/>
      <p:bldP spid="13" grpId="0" animBg="1"/>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CHIM_SAO_TREN_LUNG_TRAU_-_QUAN_HE_HOP_T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288"/>
            <a:ext cx="920591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3d bir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1676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0015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0"/>
          <p:cNvSpPr>
            <a:spLocks noChangeArrowheads="1"/>
          </p:cNvSpPr>
          <p:nvPr/>
        </p:nvSpPr>
        <p:spPr bwMode="auto">
          <a:xfrm>
            <a:off x="0" y="7620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800" b="1" i="1">
                <a:solidFill>
                  <a:srgbClr val="FFFF00"/>
                </a:solidFill>
              </a:rPr>
              <a:t>Cám ơn các bạn đã quan tâm theo dõi. </a:t>
            </a:r>
          </a:p>
          <a:p>
            <a:pPr algn="ctr" eaLnBrk="1" hangingPunct="1">
              <a:spcBef>
                <a:spcPct val="0"/>
              </a:spcBef>
              <a:buFontTx/>
              <a:buNone/>
            </a:pPr>
            <a:r>
              <a:rPr lang="en-US" altLang="en-US" sz="3800" b="1" i="1">
                <a:solidFill>
                  <a:srgbClr val="FFFF00"/>
                </a:solidFill>
              </a:rPr>
              <a:t>Chào tạm biệt và hẹn gặp lại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D:\mon sinh hoc\HINH DONG\hinh dong TUAN\Animal (Dong Vat)\camel_pet_md_wh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343400"/>
            <a:ext cx="3048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WordArt 4"/>
          <p:cNvSpPr>
            <a:spLocks noChangeArrowheads="1" noChangeShapeType="1" noTextEdit="1"/>
          </p:cNvSpPr>
          <p:nvPr/>
        </p:nvSpPr>
        <p:spPr bwMode="auto">
          <a:xfrm>
            <a:off x="1143000" y="2438400"/>
            <a:ext cx="7086600" cy="1905000"/>
          </a:xfrm>
          <a:prstGeom prst="rect">
            <a:avLst/>
          </a:prstGeom>
        </p:spPr>
        <p:txBody>
          <a:bodyPr wrap="none" fromWordArt="1">
            <a:prstTxWarp prst="textDeflateInflate">
              <a:avLst>
                <a:gd name="adj" fmla="val 28028"/>
              </a:avLst>
            </a:prstTxWarp>
          </a:bodyPr>
          <a:lstStyle/>
          <a:p>
            <a:r>
              <a:rPr lang="vi-VN" b="1" dirty="0">
                <a:ln w="22225">
                  <a:solidFill>
                    <a:schemeClr val="accent2"/>
                  </a:solidFill>
                  <a:prstDash val="solid"/>
                </a:ln>
                <a:solidFill>
                  <a:schemeClr val="accent2">
                    <a:lumMod val="40000"/>
                    <a:lumOff val="60000"/>
                  </a:schemeClr>
                </a:solidFill>
              </a:rPr>
              <a:t>ẢNH HƯỞNG LẪN NHAU</a:t>
            </a:r>
          </a:p>
          <a:p>
            <a:r>
              <a:rPr lang="en-US" b="1" dirty="0">
                <a:ln w="22225">
                  <a:solidFill>
                    <a:schemeClr val="accent2"/>
                  </a:solidFill>
                  <a:prstDash val="solid"/>
                </a:ln>
                <a:solidFill>
                  <a:schemeClr val="accent2">
                    <a:lumMod val="40000"/>
                    <a:lumOff val="60000"/>
                  </a:schemeClr>
                </a:solidFill>
              </a:rPr>
              <a:t> GIỮA CÁC SINH </a:t>
            </a:r>
            <a:r>
              <a:rPr lang="en-US" b="1" dirty="0" smtClean="0">
                <a:ln w="22225">
                  <a:solidFill>
                    <a:schemeClr val="accent2"/>
                  </a:solidFill>
                  <a:prstDash val="solid"/>
                </a:ln>
                <a:solidFill>
                  <a:schemeClr val="accent2">
                    <a:lumMod val="40000"/>
                    <a:lumOff val="60000"/>
                  </a:schemeClr>
                </a:solidFill>
              </a:rPr>
              <a:t>VẬT</a:t>
            </a:r>
            <a:endParaRPr lang="en-US" b="1" dirty="0">
              <a:ln w="22225">
                <a:solidFill>
                  <a:schemeClr val="accent2"/>
                </a:solidFill>
                <a:prstDash val="solid"/>
              </a:ln>
              <a:solidFill>
                <a:schemeClr val="accent2">
                  <a:lumMod val="40000"/>
                  <a:lumOff val="60000"/>
                </a:schemeClr>
              </a:solidFill>
            </a:endParaRPr>
          </a:p>
        </p:txBody>
      </p:sp>
      <p:sp>
        <p:nvSpPr>
          <p:cNvPr id="5124" name="Text Box 5"/>
          <p:cNvSpPr>
            <a:spLocks noChangeArrowheads="1"/>
          </p:cNvSpPr>
          <p:nvPr>
            <p:ph type="title"/>
          </p:nvPr>
        </p:nvSpPr>
        <p:spPr>
          <a:xfrm>
            <a:off x="612775" y="685800"/>
            <a:ext cx="8229600" cy="1143000"/>
          </a:xfrm>
          <a:noFill/>
        </p:spPr>
        <p:txBody>
          <a:bodyPr/>
          <a:lstStyle/>
          <a:p>
            <a:pPr eaLnBrk="1" hangingPunct="1">
              <a:spcBef>
                <a:spcPct val="50000"/>
              </a:spcBef>
            </a:pPr>
            <a:r>
              <a:rPr lang="en-US" altLang="en-US" sz="3200" b="1" u="sng" smtClean="0">
                <a:solidFill>
                  <a:srgbClr val="FF0000"/>
                </a:solidFill>
              </a:rPr>
              <a:t>CHỦ ĐỀ:</a:t>
            </a:r>
            <a:r>
              <a:rPr lang="en-US" altLang="en-US" sz="3200" b="1" smtClean="0">
                <a:solidFill>
                  <a:srgbClr val="FF0000"/>
                </a:solidFill>
              </a:rPr>
              <a:t> ẢNH HƯỞNG CỦA NHÂN TỐ SINH THÁI ĐẾN SINH VẬT</a:t>
            </a:r>
            <a:br>
              <a:rPr lang="en-US" altLang="en-US" sz="3200" b="1" smtClean="0">
                <a:solidFill>
                  <a:srgbClr val="FF0000"/>
                </a:solidFill>
              </a:rPr>
            </a:br>
            <a:r>
              <a:rPr lang="en-US" altLang="en-US" sz="3200" b="1" smtClean="0">
                <a:solidFill>
                  <a:srgbClr val="FF0000"/>
                </a:solidFill>
              </a:rPr>
              <a:t/>
            </a:r>
            <a:br>
              <a:rPr lang="en-US" altLang="en-US" sz="3200" b="1" smtClean="0">
                <a:solidFill>
                  <a:srgbClr val="FF0000"/>
                </a:solidFill>
              </a:rPr>
            </a:br>
            <a:r>
              <a:rPr lang="en-US" altLang="en-US" sz="3200" b="1" smtClean="0">
                <a:solidFill>
                  <a:srgbClr val="FF0000"/>
                </a:solidFill>
              </a:rPr>
              <a:t>HĐ2: NHÂN TỐ HỮU SINH</a:t>
            </a:r>
          </a:p>
        </p:txBody>
      </p:sp>
      <p:pic>
        <p:nvPicPr>
          <p:cNvPr id="5125" name="Picture 6" descr="D:\mon sinh hoc\HINH DONG\hinh dong\butterflies_flowers_md_wh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fade">
                                      <p:cBhvr>
                                        <p:cTn id="7" dur="770" decel="100000"/>
                                        <p:tgtEl>
                                          <p:spTgt spid="147460"/>
                                        </p:tgtEl>
                                      </p:cBhvr>
                                    </p:animEffect>
                                    <p:animScale>
                                      <p:cBhvr>
                                        <p:cTn id="8" dur="770" decel="100000"/>
                                        <p:tgtEl>
                                          <p:spTgt spid="147460"/>
                                        </p:tgtEl>
                                      </p:cBhvr>
                                      <p:from x="10000" y="10000"/>
                                      <p:to x="200000" y="450000"/>
                                    </p:animScale>
                                    <p:animScale>
                                      <p:cBhvr>
                                        <p:cTn id="9" dur="1230" accel="100000" fill="hold">
                                          <p:stCondLst>
                                            <p:cond delay="770"/>
                                          </p:stCondLst>
                                        </p:cTn>
                                        <p:tgtEl>
                                          <p:spTgt spid="147460"/>
                                        </p:tgtEl>
                                      </p:cBhvr>
                                      <p:from x="200000" y="450000"/>
                                      <p:to x="100000" y="100000"/>
                                    </p:animScale>
                                    <p:set>
                                      <p:cBhvr>
                                        <p:cTn id="10" dur="770" fill="hold"/>
                                        <p:tgtEl>
                                          <p:spTgt spid="147460"/>
                                        </p:tgtEl>
                                        <p:attrNameLst>
                                          <p:attrName>ppt_x</p:attrName>
                                        </p:attrNameLst>
                                      </p:cBhvr>
                                      <p:to>
                                        <p:strVal val="(0.5)"/>
                                      </p:to>
                                    </p:set>
                                    <p:anim from="(0.5)" to="(#ppt_x)" calcmode="lin" valueType="num">
                                      <p:cBhvr>
                                        <p:cTn id="11" dur="1230" accel="100000" fill="hold">
                                          <p:stCondLst>
                                            <p:cond delay="770"/>
                                          </p:stCondLst>
                                        </p:cTn>
                                        <p:tgtEl>
                                          <p:spTgt spid="147460"/>
                                        </p:tgtEl>
                                        <p:attrNameLst>
                                          <p:attrName>ppt_x</p:attrName>
                                        </p:attrNameLst>
                                      </p:cBhvr>
                                    </p:anim>
                                    <p:set>
                                      <p:cBhvr>
                                        <p:cTn id="12" dur="770" fill="hold"/>
                                        <p:tgtEl>
                                          <p:spTgt spid="147460"/>
                                        </p:tgtEl>
                                        <p:attrNameLst>
                                          <p:attrName>ppt_y</p:attrName>
                                        </p:attrNameLst>
                                      </p:cBhvr>
                                      <p:to>
                                        <p:strVal val="(#ppt_y+0.4)"/>
                                      </p:to>
                                    </p:set>
                                    <p:anim from="(#ppt_y+0.4)" to="(#ppt_y)" calcmode="lin" valueType="num">
                                      <p:cBhvr>
                                        <p:cTn id="13" dur="1230" accel="100000" fill="hold">
                                          <p:stCondLst>
                                            <p:cond delay="770"/>
                                          </p:stCondLst>
                                        </p:cTn>
                                        <p:tgtEl>
                                          <p:spTgt spid="14746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lgn="l" eaLnBrk="1" hangingPunct="1"/>
            <a:r>
              <a:rPr lang="en-US" altLang="en-US" sz="4000" b="1" u="sng" smtClean="0">
                <a:solidFill>
                  <a:srgbClr val="F21902"/>
                </a:solidFill>
              </a:rPr>
              <a:t>I. QUAN HỆ CÙNG LOÀI:</a:t>
            </a:r>
            <a:br>
              <a:rPr lang="en-US" altLang="en-US" sz="4000" b="1" u="sng" smtClean="0">
                <a:solidFill>
                  <a:srgbClr val="F21902"/>
                </a:solidFill>
              </a:rPr>
            </a:br>
            <a:endParaRPr lang="en-US" altLang="en-US" sz="4000" b="1" u="sng" smtClean="0">
              <a:solidFill>
                <a:srgbClr val="F21902"/>
              </a:solidFill>
            </a:endParaRPr>
          </a:p>
        </p:txBody>
      </p:sp>
      <p:grpSp>
        <p:nvGrpSpPr>
          <p:cNvPr id="5" name="Group 19"/>
          <p:cNvGrpSpPr>
            <a:grpSpLocks/>
          </p:cNvGrpSpPr>
          <p:nvPr/>
        </p:nvGrpSpPr>
        <p:grpSpPr bwMode="auto">
          <a:xfrm>
            <a:off x="4643438" y="838200"/>
            <a:ext cx="4537075" cy="2878138"/>
            <a:chOff x="2927" y="33"/>
            <a:chExt cx="2858" cy="1952"/>
          </a:xfrm>
        </p:grpSpPr>
        <p:pic>
          <p:nvPicPr>
            <p:cNvPr id="6153" name="Picture 9" descr="quan_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 y="33"/>
              <a:ext cx="2784" cy="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0"/>
            <p:cNvSpPr txBox="1">
              <a:spLocks noChangeArrowheads="1"/>
            </p:cNvSpPr>
            <p:nvPr/>
          </p:nvSpPr>
          <p:spPr bwMode="auto">
            <a:xfrm>
              <a:off x="4535" y="1632"/>
              <a:ext cx="125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FF00"/>
                  </a:solidFill>
                </a:rPr>
                <a:t>ĐÀN CỪU</a:t>
              </a:r>
            </a:p>
          </p:txBody>
        </p:sp>
      </p:grpSp>
      <p:grpSp>
        <p:nvGrpSpPr>
          <p:cNvPr id="8" name="Group 17"/>
          <p:cNvGrpSpPr>
            <a:grpSpLocks/>
          </p:cNvGrpSpPr>
          <p:nvPr/>
        </p:nvGrpSpPr>
        <p:grpSpPr bwMode="auto">
          <a:xfrm>
            <a:off x="4638675" y="3810000"/>
            <a:ext cx="4491038" cy="3030538"/>
            <a:chOff x="0" y="2014"/>
            <a:chExt cx="2829" cy="2234"/>
          </a:xfrm>
        </p:grpSpPr>
        <p:pic>
          <p:nvPicPr>
            <p:cNvPr id="6151" name="Picture 2" descr="F:\Sjnh vật 9\Hình ảnh\bach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4"/>
              <a:ext cx="2816"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Placeholder 4"/>
            <p:cNvSpPr>
              <a:spLocks/>
            </p:cNvSpPr>
            <p:nvPr/>
          </p:nvSpPr>
          <p:spPr bwMode="auto">
            <a:xfrm>
              <a:off x="235" y="3845"/>
              <a:ext cx="25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800" b="1">
                  <a:solidFill>
                    <a:srgbClr val="FFFF00"/>
                  </a:solidFill>
                </a:rPr>
                <a:t>NHÓM CÂY BẠCH ĐÀN</a:t>
              </a:r>
            </a:p>
          </p:txBody>
        </p:sp>
      </p:grpSp>
      <p:sp>
        <p:nvSpPr>
          <p:cNvPr id="11" name="Rectangle 13"/>
          <p:cNvSpPr>
            <a:spLocks noChangeArrowheads="1"/>
          </p:cNvSpPr>
          <p:nvPr/>
        </p:nvSpPr>
        <p:spPr bwMode="auto">
          <a:xfrm>
            <a:off x="304800" y="138112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de Latin" panose="020A0A07050505020404" pitchFamily="18" charset="0"/>
              <a:buChar char="?"/>
            </a:pPr>
            <a:r>
              <a:rPr lang="en-US" altLang="en-US" b="1"/>
              <a:t>Nhóm cá thể là gì?</a:t>
            </a:r>
          </a:p>
        </p:txBody>
      </p:sp>
      <p:sp>
        <p:nvSpPr>
          <p:cNvPr id="12" name="Rectangle 11"/>
          <p:cNvSpPr>
            <a:spLocks noChangeArrowheads="1"/>
          </p:cNvSpPr>
          <p:nvPr/>
        </p:nvSpPr>
        <p:spPr bwMode="auto">
          <a:xfrm>
            <a:off x="304800" y="250825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Wingdings" panose="05000000000000000000" pitchFamily="2" charset="2"/>
              <a:buChar char=""/>
            </a:pPr>
            <a:r>
              <a:rPr lang="en-US" altLang="en-US" b="1">
                <a:solidFill>
                  <a:srgbClr val="000099"/>
                </a:solidFill>
              </a:rPr>
              <a:t>Các sinh vật cùng loài sống gần nhau, liên hệ với nhau thành nhóm cá thể.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fade">
                                      <p:cBhvr>
                                        <p:cTn id="7" dur="1000"/>
                                        <p:tgtEl>
                                          <p:spTgt spid="148482"/>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xit" presetSubtype="32" fill="hold" grpId="1" nodeType="clickEffect">
                                  <p:stCondLst>
                                    <p:cond delay="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P spid="11" grpId="0"/>
      <p:bldP spid="11"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457200" y="1905000"/>
            <a:ext cx="7924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00FF"/>
                </a:solidFill>
              </a:rPr>
              <a:t>Các cá thể trong cùng một nhóm có quan hệ gì với nhau?</a:t>
            </a:r>
            <a:r>
              <a:rPr lang="en-US" altLang="en-US" sz="3600" b="1">
                <a:solidFill>
                  <a:srgbClr val="0000FF"/>
                </a:solidFill>
                <a:latin typeface="VNI-Times" pitchFamily="2" charset="0"/>
              </a:rPr>
              <a:t> </a:t>
            </a:r>
          </a:p>
        </p:txBody>
      </p:sp>
      <p:grpSp>
        <p:nvGrpSpPr>
          <p:cNvPr id="2" name="Group 30"/>
          <p:cNvGrpSpPr>
            <a:grpSpLocks/>
          </p:cNvGrpSpPr>
          <p:nvPr/>
        </p:nvGrpSpPr>
        <p:grpSpPr bwMode="auto">
          <a:xfrm>
            <a:off x="39688" y="52388"/>
            <a:ext cx="4648200" cy="4562475"/>
            <a:chOff x="25" y="33"/>
            <a:chExt cx="2928" cy="2568"/>
          </a:xfrm>
        </p:grpSpPr>
        <p:pic>
          <p:nvPicPr>
            <p:cNvPr id="7177" name="Picture 27" descr="nhung cay thong gan nhau trong 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 y="33"/>
              <a:ext cx="2928"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11"/>
            <p:cNvSpPr txBox="1">
              <a:spLocks noChangeArrowheads="1"/>
            </p:cNvSpPr>
            <p:nvPr/>
          </p:nvSpPr>
          <p:spPr bwMode="auto">
            <a:xfrm>
              <a:off x="144" y="2132"/>
              <a:ext cx="2640"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u="sng"/>
                <a:t>H.44.1a</a:t>
              </a:r>
              <a:r>
                <a:rPr lang="en-US" altLang="en-US" sz="2000" b="1"/>
                <a:t> : Các cây thông mọc gần nhau trong rừng</a:t>
              </a:r>
            </a:p>
          </p:txBody>
        </p:sp>
      </p:grpSp>
      <p:sp>
        <p:nvSpPr>
          <p:cNvPr id="8205" name="Text Box 13"/>
          <p:cNvSpPr txBox="1">
            <a:spLocks noChangeArrowheads="1"/>
          </p:cNvSpPr>
          <p:nvPr/>
        </p:nvSpPr>
        <p:spPr bwMode="auto">
          <a:xfrm>
            <a:off x="228600" y="4495800"/>
            <a:ext cx="8477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de Latin" panose="020A0A07050505020404" pitchFamily="18" charset="0"/>
              <a:buChar char="?"/>
            </a:pPr>
            <a:r>
              <a:rPr lang="en-US" altLang="en-US"/>
              <a:t> Nhận xét sự khác nhau giữa hai hình trên. Giải thích? </a:t>
            </a:r>
          </a:p>
        </p:txBody>
      </p:sp>
      <p:sp>
        <p:nvSpPr>
          <p:cNvPr id="8215" name="Text Box 23"/>
          <p:cNvSpPr txBox="1">
            <a:spLocks noChangeArrowheads="1"/>
          </p:cNvSpPr>
          <p:nvPr/>
        </p:nvSpPr>
        <p:spPr bwMode="auto">
          <a:xfrm>
            <a:off x="228600" y="48768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b="1">
                <a:solidFill>
                  <a:srgbClr val="000099"/>
                </a:solidFill>
              </a:rPr>
              <a:t>Thực vật sống thành nhóm làm giảm bớt sức thổi của gió, cây không bị đổ.</a:t>
            </a:r>
          </a:p>
        </p:txBody>
      </p:sp>
      <p:grpSp>
        <p:nvGrpSpPr>
          <p:cNvPr id="3" name="Group 31"/>
          <p:cNvGrpSpPr>
            <a:grpSpLocks/>
          </p:cNvGrpSpPr>
          <p:nvPr/>
        </p:nvGrpSpPr>
        <p:grpSpPr bwMode="auto">
          <a:xfrm>
            <a:off x="4648200" y="39688"/>
            <a:ext cx="4495800" cy="4532312"/>
            <a:chOff x="2928" y="28"/>
            <a:chExt cx="2832" cy="2585"/>
          </a:xfrm>
        </p:grpSpPr>
        <p:pic>
          <p:nvPicPr>
            <p:cNvPr id="7175" name="Picture 24" descr="cay bach dan dung rieng 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28"/>
              <a:ext cx="2832"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2"/>
            <p:cNvSpPr txBox="1">
              <a:spLocks noChangeArrowheads="1"/>
            </p:cNvSpPr>
            <p:nvPr/>
          </p:nvSpPr>
          <p:spPr bwMode="auto">
            <a:xfrm>
              <a:off x="2939" y="2115"/>
              <a:ext cx="282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u="sng"/>
                <a:t>H.44. 1b</a:t>
              </a:r>
              <a:r>
                <a:rPr lang="en-US" altLang="en-US" sz="2000" b="1">
                  <a:latin typeface="VNI-Times" pitchFamily="2" charset="0"/>
                </a:rPr>
                <a:t> : </a:t>
              </a:r>
              <a:r>
                <a:rPr lang="en-US" altLang="en-US" sz="2000" b="1"/>
                <a:t>Cây bạch đàn đứng riêng lẻ bị gió thổi nghiêng về một bên</a:t>
              </a:r>
            </a:p>
          </p:txBody>
        </p:sp>
      </p:gr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8197"/>
                                        </p:tgtEl>
                                      </p:cBhvr>
                                    </p:animEffect>
                                    <p:set>
                                      <p:cBhvr>
                                        <p:cTn id="12" dur="1" fill="hold">
                                          <p:stCondLst>
                                            <p:cond delay="499"/>
                                          </p:stCondLst>
                                        </p:cTn>
                                        <p:tgtEl>
                                          <p:spTgt spid="8197"/>
                                        </p:tgtEl>
                                        <p:attrNameLst>
                                          <p:attrName>style.visibility</p:attrName>
                                        </p:attrNameLst>
                                      </p:cBhvr>
                                      <p:to>
                                        <p:strVal val="hidden"/>
                                      </p:to>
                                    </p:set>
                                  </p:childTnLst>
                                </p:cTn>
                              </p:par>
                              <p:par>
                                <p:cTn id="13" presetID="2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8205"/>
                                        </p:tgtEl>
                                        <p:attrNameLst>
                                          <p:attrName>style.visibility</p:attrName>
                                        </p:attrNameLst>
                                      </p:cBhvr>
                                      <p:to>
                                        <p:strVal val="visible"/>
                                      </p:to>
                                    </p:set>
                                    <p:animEffect transition="in" filter="dissolve">
                                      <p:cBhvr>
                                        <p:cTn id="24" dur="500"/>
                                        <p:tgtEl>
                                          <p:spTgt spid="820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xit" presetSubtype="0" fill="hold" grpId="1" nodeType="clickEffect">
                                  <p:stCondLst>
                                    <p:cond delay="0"/>
                                  </p:stCondLst>
                                  <p:childTnLst>
                                    <p:animEffect transition="out" filter="fade">
                                      <p:cBhvr>
                                        <p:cTn id="28" dur="1000"/>
                                        <p:tgtEl>
                                          <p:spTgt spid="8205"/>
                                        </p:tgtEl>
                                      </p:cBhvr>
                                    </p:animEffect>
                                    <p:anim calcmode="lin" valueType="num">
                                      <p:cBhvr>
                                        <p:cTn id="29" dur="1000"/>
                                        <p:tgtEl>
                                          <p:spTgt spid="8205"/>
                                        </p:tgtEl>
                                        <p:attrNameLst>
                                          <p:attrName>ppt_x</p:attrName>
                                        </p:attrNameLst>
                                      </p:cBhvr>
                                      <p:tavLst>
                                        <p:tav tm="0">
                                          <p:val>
                                            <p:strVal val="ppt_x"/>
                                          </p:val>
                                        </p:tav>
                                        <p:tav tm="100000">
                                          <p:val>
                                            <p:strVal val="ppt_x"/>
                                          </p:val>
                                        </p:tav>
                                      </p:tavLst>
                                    </p:anim>
                                    <p:anim calcmode="lin" valueType="num">
                                      <p:cBhvr>
                                        <p:cTn id="30" dur="1000"/>
                                        <p:tgtEl>
                                          <p:spTgt spid="8205"/>
                                        </p:tgtEl>
                                        <p:attrNameLst>
                                          <p:attrName>ppt_y</p:attrName>
                                        </p:attrNameLst>
                                      </p:cBhvr>
                                      <p:tavLst>
                                        <p:tav tm="0">
                                          <p:val>
                                            <p:strVal val="ppt_y"/>
                                          </p:val>
                                        </p:tav>
                                        <p:tav tm="100000">
                                          <p:val>
                                            <p:strVal val="ppt_y-.1"/>
                                          </p:val>
                                        </p:tav>
                                      </p:tavLst>
                                    </p:anim>
                                    <p:set>
                                      <p:cBhvr>
                                        <p:cTn id="31" dur="1" fill="hold">
                                          <p:stCondLst>
                                            <p:cond delay="999"/>
                                          </p:stCondLst>
                                        </p:cTn>
                                        <p:tgtEl>
                                          <p:spTgt spid="8205"/>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8215"/>
                                        </p:tgtEl>
                                        <p:attrNameLst>
                                          <p:attrName>style.visibility</p:attrName>
                                        </p:attrNameLst>
                                      </p:cBhvr>
                                      <p:to>
                                        <p:strVal val="visible"/>
                                      </p:to>
                                    </p:set>
                                    <p:animEffect transition="in" filter="fade">
                                      <p:cBhvr>
                                        <p:cTn id="34" dur="500"/>
                                        <p:tgtEl>
                                          <p:spTgt spid="8215"/>
                                        </p:tgtEl>
                                      </p:cBhvr>
                                    </p:animEffect>
                                    <p:anim calcmode="lin" valueType="num">
                                      <p:cBhvr>
                                        <p:cTn id="35" dur="500" fill="hold"/>
                                        <p:tgtEl>
                                          <p:spTgt spid="8215"/>
                                        </p:tgtEl>
                                        <p:attrNameLst>
                                          <p:attrName>ppt_x</p:attrName>
                                        </p:attrNameLst>
                                      </p:cBhvr>
                                      <p:tavLst>
                                        <p:tav tm="0">
                                          <p:val>
                                            <p:strVal val="#ppt_x"/>
                                          </p:val>
                                        </p:tav>
                                        <p:tav tm="100000">
                                          <p:val>
                                            <p:strVal val="#ppt_x"/>
                                          </p:val>
                                        </p:tav>
                                      </p:tavLst>
                                    </p:anim>
                                    <p:anim calcmode="lin" valueType="num">
                                      <p:cBhvr>
                                        <p:cTn id="36" dur="500" fill="hold"/>
                                        <p:tgtEl>
                                          <p:spTgt spid="8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7" grpId="1"/>
      <p:bldP spid="8205" grpId="0"/>
      <p:bldP spid="8205" grpId="1"/>
      <p:bldP spid="82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4" name="Text Box 10"/>
          <p:cNvSpPr txBox="1">
            <a:spLocks noChangeArrowheads="1"/>
          </p:cNvSpPr>
          <p:nvPr/>
        </p:nvSpPr>
        <p:spPr bwMode="auto">
          <a:xfrm>
            <a:off x="14288" y="49657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a:solidFill>
                  <a:srgbClr val="000099"/>
                </a:solidFill>
              </a:rPr>
              <a:t> Động vật sống thành bầy đàn có lợi: kiếm được nhiều thức ăn hơn, phát hiện kẻ thù, tự vệ tốt hơn…</a:t>
            </a:r>
          </a:p>
        </p:txBody>
      </p:sp>
      <p:sp>
        <p:nvSpPr>
          <p:cNvPr id="149515" name="Text Box 11"/>
          <p:cNvSpPr txBox="1">
            <a:spLocks noChangeArrowheads="1"/>
          </p:cNvSpPr>
          <p:nvPr/>
        </p:nvSpPr>
        <p:spPr bwMode="auto">
          <a:xfrm>
            <a:off x="304800" y="4981575"/>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de Latin" panose="020A0A07050505020404" pitchFamily="18" charset="0"/>
              <a:buChar char="?"/>
            </a:pPr>
            <a:r>
              <a:rPr lang="en-US" altLang="en-US" sz="3600" dirty="0">
                <a:latin typeface="VNI-Times" pitchFamily="2" charset="0"/>
              </a:rPr>
              <a:t> </a:t>
            </a:r>
            <a:r>
              <a:rPr lang="en-US" altLang="en-US" sz="3600" dirty="0" err="1"/>
              <a:t>Đoạn</a:t>
            </a:r>
            <a:r>
              <a:rPr lang="en-US" altLang="en-US" sz="3600" dirty="0"/>
              <a:t> </a:t>
            </a:r>
            <a:r>
              <a:rPr lang="en-US" altLang="en-US" sz="3600" dirty="0" err="1"/>
              <a:t>phim</a:t>
            </a:r>
            <a:r>
              <a:rPr lang="en-US" altLang="en-US" sz="3600" dirty="0"/>
              <a:t> </a:t>
            </a:r>
            <a:r>
              <a:rPr lang="en-US" altLang="en-US" sz="3600" dirty="0" err="1"/>
              <a:t>nói</a:t>
            </a:r>
            <a:r>
              <a:rPr lang="en-US" altLang="en-US" sz="3600" dirty="0"/>
              <a:t> </a:t>
            </a:r>
            <a:r>
              <a:rPr lang="en-US" altLang="en-US" sz="3600" dirty="0" err="1"/>
              <a:t>lên</a:t>
            </a:r>
            <a:r>
              <a:rPr lang="en-US" altLang="en-US" sz="3600" dirty="0"/>
              <a:t> </a:t>
            </a:r>
            <a:r>
              <a:rPr lang="en-US" altLang="en-US" sz="3600" dirty="0" err="1"/>
              <a:t>điều</a:t>
            </a:r>
            <a:r>
              <a:rPr lang="en-US" altLang="en-US" sz="3600" dirty="0"/>
              <a:t> </a:t>
            </a:r>
            <a:r>
              <a:rPr lang="en-US" altLang="en-US" sz="3600" dirty="0" err="1"/>
              <a:t>gì</a:t>
            </a:r>
            <a:r>
              <a:rPr lang="en-US" altLang="en-US" sz="3600" dirty="0"/>
              <a:t>?</a:t>
            </a:r>
            <a:r>
              <a:rPr lang="en-US" altLang="en-US" sz="3600" dirty="0">
                <a:latin typeface="VNI-Times" pitchFamily="2" charset="0"/>
              </a:rPr>
              <a:t> </a:t>
            </a:r>
          </a:p>
        </p:txBody>
      </p:sp>
      <p:pic>
        <p:nvPicPr>
          <p:cNvPr id="2" name="MVI_107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35169"/>
            <a:ext cx="73152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49515"/>
                                        </p:tgtEl>
                                        <p:attrNameLst>
                                          <p:attrName>style.visibility</p:attrName>
                                        </p:attrNameLst>
                                      </p:cBhvr>
                                      <p:to>
                                        <p:strVal val="visible"/>
                                      </p:to>
                                    </p:set>
                                    <p:animEffect transition="in" filter="dissolve">
                                      <p:cBhvr>
                                        <p:cTn id="10" dur="500"/>
                                        <p:tgtEl>
                                          <p:spTgt spid="1495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xit" presetSubtype="0" fill="hold" grpId="1" nodeType="clickEffect">
                                  <p:stCondLst>
                                    <p:cond delay="0"/>
                                  </p:stCondLst>
                                  <p:childTnLst>
                                    <p:animEffect transition="out" filter="fade">
                                      <p:cBhvr>
                                        <p:cTn id="14" dur="1000"/>
                                        <p:tgtEl>
                                          <p:spTgt spid="149515"/>
                                        </p:tgtEl>
                                      </p:cBhvr>
                                    </p:animEffect>
                                    <p:anim calcmode="lin" valueType="num">
                                      <p:cBhvr>
                                        <p:cTn id="15" dur="1000"/>
                                        <p:tgtEl>
                                          <p:spTgt spid="149515"/>
                                        </p:tgtEl>
                                        <p:attrNameLst>
                                          <p:attrName>ppt_x</p:attrName>
                                        </p:attrNameLst>
                                      </p:cBhvr>
                                      <p:tavLst>
                                        <p:tav tm="0">
                                          <p:val>
                                            <p:strVal val="ppt_x"/>
                                          </p:val>
                                        </p:tav>
                                        <p:tav tm="100000">
                                          <p:val>
                                            <p:strVal val="ppt_x"/>
                                          </p:val>
                                        </p:tav>
                                      </p:tavLst>
                                    </p:anim>
                                    <p:anim calcmode="lin" valueType="num">
                                      <p:cBhvr>
                                        <p:cTn id="16" dur="1000"/>
                                        <p:tgtEl>
                                          <p:spTgt spid="149515"/>
                                        </p:tgtEl>
                                        <p:attrNameLst>
                                          <p:attrName>ppt_y</p:attrName>
                                        </p:attrNameLst>
                                      </p:cBhvr>
                                      <p:tavLst>
                                        <p:tav tm="0">
                                          <p:val>
                                            <p:strVal val="ppt_y"/>
                                          </p:val>
                                        </p:tav>
                                        <p:tav tm="100000">
                                          <p:val>
                                            <p:strVal val="ppt_y-.1"/>
                                          </p:val>
                                        </p:tav>
                                      </p:tavLst>
                                    </p:anim>
                                    <p:set>
                                      <p:cBhvr>
                                        <p:cTn id="17" dur="1" fill="hold">
                                          <p:stCondLst>
                                            <p:cond delay="999"/>
                                          </p:stCondLst>
                                        </p:cTn>
                                        <p:tgtEl>
                                          <p:spTgt spid="149515"/>
                                        </p:tgtEl>
                                        <p:attrNameLst>
                                          <p:attrName>style.visibility</p:attrName>
                                        </p:attrNameLst>
                                      </p:cBhvr>
                                      <p:to>
                                        <p:strVal val="hidden"/>
                                      </p:to>
                                    </p:set>
                                  </p:childTnLst>
                                </p:cTn>
                              </p:par>
                            </p:childTnLst>
                          </p:cTn>
                        </p:par>
                        <p:par>
                          <p:cTn id="18" fill="hold" nodeType="afterGroup">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49514"/>
                                        </p:tgtEl>
                                        <p:attrNameLst>
                                          <p:attrName>style.visibility</p:attrName>
                                        </p:attrNameLst>
                                      </p:cBhvr>
                                      <p:to>
                                        <p:strVal val="visible"/>
                                      </p:to>
                                    </p:set>
                                    <p:animEffect transition="in" filter="fade">
                                      <p:cBhvr>
                                        <p:cTn id="21" dur="500"/>
                                        <p:tgtEl>
                                          <p:spTgt spid="149514"/>
                                        </p:tgtEl>
                                      </p:cBhvr>
                                    </p:animEffect>
                                    <p:anim calcmode="lin" valueType="num">
                                      <p:cBhvr>
                                        <p:cTn id="22" dur="500" fill="hold"/>
                                        <p:tgtEl>
                                          <p:spTgt spid="149514"/>
                                        </p:tgtEl>
                                        <p:attrNameLst>
                                          <p:attrName>ppt_x</p:attrName>
                                        </p:attrNameLst>
                                      </p:cBhvr>
                                      <p:tavLst>
                                        <p:tav tm="0">
                                          <p:val>
                                            <p:strVal val="#ppt_x"/>
                                          </p:val>
                                        </p:tav>
                                        <p:tav tm="100000">
                                          <p:val>
                                            <p:strVal val="#ppt_x"/>
                                          </p:val>
                                        </p:tav>
                                      </p:tavLst>
                                    </p:anim>
                                    <p:anim calcmode="lin" valueType="num">
                                      <p:cBhvr>
                                        <p:cTn id="23" dur="500" fill="hold"/>
                                        <p:tgtEl>
                                          <p:spTgt spid="1495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149514" grpId="0"/>
      <p:bldP spid="149515" grpId="0"/>
      <p:bldP spid="1495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7"/>
          <p:cNvSpPr txBox="1">
            <a:spLocks noChangeArrowheads="1"/>
          </p:cNvSpPr>
          <p:nvPr/>
        </p:nvSpPr>
        <p:spPr bwMode="auto">
          <a:xfrm>
            <a:off x="1241425" y="1058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pic>
        <p:nvPicPr>
          <p:cNvPr id="16386" name="Picture 2" descr="F:\Sjnh vật 9\Hình ả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0"/>
            <a:ext cx="44958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76200" y="3236913"/>
            <a:ext cx="4494213" cy="3621087"/>
            <a:chOff x="2920" y="2072"/>
            <a:chExt cx="2751" cy="2199"/>
          </a:xfrm>
        </p:grpSpPr>
        <p:pic>
          <p:nvPicPr>
            <p:cNvPr id="9222" name="Picture 21" descr="1152667768rung-t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 y="2072"/>
              <a:ext cx="2751" cy="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22"/>
            <p:cNvSpPr txBox="1">
              <a:spLocks noChangeArrowheads="1"/>
            </p:cNvSpPr>
            <p:nvPr/>
          </p:nvSpPr>
          <p:spPr bwMode="auto">
            <a:xfrm>
              <a:off x="3600" y="3888"/>
              <a:ext cx="205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FF00"/>
                  </a:solidFill>
                </a:rPr>
                <a:t>NHÓM CÂY TRÀM</a:t>
              </a:r>
            </a:p>
          </p:txBody>
        </p:sp>
      </p:grpSp>
      <p:sp>
        <p:nvSpPr>
          <p:cNvPr id="115744" name="Rectangle 32"/>
          <p:cNvSpPr>
            <a:spLocks noGrp="1" noChangeArrowheads="1"/>
          </p:cNvSpPr>
          <p:nvPr>
            <p:ph type="body" idx="1"/>
          </p:nvPr>
        </p:nvSpPr>
        <p:spPr>
          <a:xfrm>
            <a:off x="4724400" y="762000"/>
            <a:ext cx="4262438" cy="5867400"/>
          </a:xfrm>
        </p:spPr>
        <p:txBody>
          <a:bodyPr/>
          <a:lstStyle/>
          <a:p>
            <a:pPr algn="just" eaLnBrk="1" hangingPunct="1">
              <a:lnSpc>
                <a:spcPct val="90000"/>
              </a:lnSpc>
              <a:buFont typeface="Wingdings" panose="05000000000000000000" pitchFamily="2" charset="2"/>
              <a:buChar char="Ø"/>
            </a:pPr>
            <a:r>
              <a:rPr lang="en-US" altLang="en-US" b="1" smtClean="0">
                <a:solidFill>
                  <a:srgbClr val="003399"/>
                </a:solidFill>
              </a:rPr>
              <a:t>Có phải lúc nào các cá thể cùng loài cũng giúp đỡ nhau?</a:t>
            </a:r>
            <a:endParaRPr lang="en-US" altLang="en-US" b="1" smtClean="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15744">
                                            <p:txEl>
                                              <p:pRg st="0" end="0"/>
                                            </p:txEl>
                                          </p:spTgt>
                                        </p:tgtEl>
                                        <p:attrNameLst>
                                          <p:attrName>style.visibility</p:attrName>
                                        </p:attrNameLst>
                                      </p:cBhvr>
                                      <p:to>
                                        <p:strVal val="visible"/>
                                      </p:to>
                                    </p:set>
                                    <p:animEffect transition="in" filter="dissolve">
                                      <p:cBhvr>
                                        <p:cTn id="16" dur="500"/>
                                        <p:tgtEl>
                                          <p:spTgt spid="115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304800"/>
            <a:ext cx="8229600" cy="1143000"/>
          </a:xfrm>
        </p:spPr>
        <p:txBody>
          <a:bodyPr/>
          <a:lstStyle/>
          <a:p>
            <a:pPr algn="just" eaLnBrk="1" hangingPunct="1">
              <a:buFont typeface="Wide Latin" panose="020A0A07050505020404" pitchFamily="18" charset="0"/>
              <a:buChar char="?"/>
            </a:pPr>
            <a:r>
              <a:rPr lang="en-US" altLang="en-US" sz="4000" smtClean="0">
                <a:solidFill>
                  <a:srgbClr val="0000FF"/>
                </a:solidFill>
              </a:rPr>
              <a:t>Hãy chọn đáp án thích hợp:</a:t>
            </a:r>
          </a:p>
        </p:txBody>
      </p:sp>
      <p:sp>
        <p:nvSpPr>
          <p:cNvPr id="152579" name="Rectangle 3"/>
          <p:cNvSpPr>
            <a:spLocks noGrp="1" noChangeArrowheads="1"/>
          </p:cNvSpPr>
          <p:nvPr>
            <p:ph type="body" idx="1"/>
          </p:nvPr>
        </p:nvSpPr>
        <p:spPr>
          <a:xfrm>
            <a:off x="228600" y="1600200"/>
            <a:ext cx="8686800" cy="4525963"/>
          </a:xfrm>
        </p:spPr>
        <p:txBody>
          <a:bodyPr/>
          <a:lstStyle/>
          <a:p>
            <a:pPr marL="609600" indent="-609600" algn="just" eaLnBrk="1" hangingPunct="1">
              <a:buFontTx/>
              <a:buAutoNum type="alphaLcPeriod"/>
            </a:pPr>
            <a:r>
              <a:rPr lang="en-US" altLang="en-US" smtClean="0"/>
              <a:t>Hiện tượng cá thể tách ra khỏi nhóm làm tăng khả năng cạnh tranh giữa các cá thể.</a:t>
            </a:r>
          </a:p>
          <a:p>
            <a:pPr marL="609600" indent="-609600" algn="just" eaLnBrk="1" hangingPunct="1">
              <a:buFontTx/>
              <a:buAutoNum type="alphaLcPeriod"/>
            </a:pPr>
            <a:endParaRPr lang="en-US" altLang="en-US" smtClean="0"/>
          </a:p>
          <a:p>
            <a:pPr marL="609600" indent="-609600" algn="just" eaLnBrk="1" hangingPunct="1">
              <a:buFontTx/>
              <a:buAutoNum type="alphaLcPeriod"/>
            </a:pPr>
            <a:r>
              <a:rPr lang="en-US" altLang="en-US" smtClean="0"/>
              <a:t>Hiện tượng cá thể tách ra khỏi nhóm làm cho nguồn thức ăn cạn kiệt nhanh chóng.</a:t>
            </a:r>
          </a:p>
          <a:p>
            <a:pPr marL="609600" indent="-609600" algn="just" eaLnBrk="1" hangingPunct="1">
              <a:buFontTx/>
              <a:buAutoNum type="alphaLcPeriod"/>
            </a:pPr>
            <a:endParaRPr lang="en-US" altLang="en-US" smtClean="0"/>
          </a:p>
          <a:p>
            <a:pPr marL="609600" indent="-609600" algn="just" eaLnBrk="1" hangingPunct="1">
              <a:buFontTx/>
              <a:buAutoNum type="alphaLcPeriod"/>
            </a:pPr>
            <a:r>
              <a:rPr lang="en-US" altLang="en-US" smtClean="0"/>
              <a:t>Hiện tượng cá thể tách ra khỏi nhóm làm giảm nhẹ cạnh tranh giữa các cá thể, hạn chế sự cạn kiệt nguồn thức ăn trong vùng.</a:t>
            </a:r>
          </a:p>
        </p:txBody>
      </p:sp>
      <p:sp>
        <p:nvSpPr>
          <p:cNvPr id="152580" name="Oval 4"/>
          <p:cNvSpPr>
            <a:spLocks noChangeArrowheads="1"/>
          </p:cNvSpPr>
          <p:nvPr/>
        </p:nvSpPr>
        <p:spPr bwMode="auto">
          <a:xfrm>
            <a:off x="201613" y="5002213"/>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fade">
                                      <p:cBhvr>
                                        <p:cTn id="7" dur="500"/>
                                        <p:tgtEl>
                                          <p:spTgt spid="152578"/>
                                        </p:tgtEl>
                                      </p:cBhvr>
                                    </p:animEffect>
                                    <p:anim calcmode="lin" valueType="num">
                                      <p:cBhvr>
                                        <p:cTn id="8" dur="500" fill="hold"/>
                                        <p:tgtEl>
                                          <p:spTgt spid="152578"/>
                                        </p:tgtEl>
                                        <p:attrNameLst>
                                          <p:attrName>ppt_x</p:attrName>
                                        </p:attrNameLst>
                                      </p:cBhvr>
                                      <p:tavLst>
                                        <p:tav tm="0">
                                          <p:val>
                                            <p:strVal val="#ppt_x"/>
                                          </p:val>
                                        </p:tav>
                                        <p:tav tm="100000">
                                          <p:val>
                                            <p:strVal val="#ppt_x"/>
                                          </p:val>
                                        </p:tav>
                                      </p:tavLst>
                                    </p:anim>
                                    <p:anim calcmode="lin" valueType="num">
                                      <p:cBhvr>
                                        <p:cTn id="9" dur="500" fill="hold"/>
                                        <p:tgtEl>
                                          <p:spTgt spid="15257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2579">
                                            <p:txEl>
                                              <p:pRg st="0" end="0"/>
                                            </p:txEl>
                                          </p:spTgt>
                                        </p:tgtEl>
                                        <p:attrNameLst>
                                          <p:attrName>style.visibility</p:attrName>
                                        </p:attrNameLst>
                                      </p:cBhvr>
                                      <p:to>
                                        <p:strVal val="visible"/>
                                      </p:to>
                                    </p:set>
                                    <p:animEffect transition="in" filter="fade">
                                      <p:cBhvr>
                                        <p:cTn id="12" dur="500"/>
                                        <p:tgtEl>
                                          <p:spTgt spid="152579">
                                            <p:txEl>
                                              <p:pRg st="0" end="0"/>
                                            </p:txEl>
                                          </p:spTgt>
                                        </p:tgtEl>
                                      </p:cBhvr>
                                    </p:animEffect>
                                    <p:anim calcmode="lin" valueType="num">
                                      <p:cBhvr>
                                        <p:cTn id="13" dur="500" fill="hold"/>
                                        <p:tgtEl>
                                          <p:spTgt spid="15257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5257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52579">
                                            <p:txEl>
                                              <p:pRg st="2" end="2"/>
                                            </p:txEl>
                                          </p:spTgt>
                                        </p:tgtEl>
                                        <p:attrNameLst>
                                          <p:attrName>style.visibility</p:attrName>
                                        </p:attrNameLst>
                                      </p:cBhvr>
                                      <p:to>
                                        <p:strVal val="visible"/>
                                      </p:to>
                                    </p:set>
                                    <p:animEffect transition="in" filter="fade">
                                      <p:cBhvr>
                                        <p:cTn id="17" dur="500"/>
                                        <p:tgtEl>
                                          <p:spTgt spid="152579">
                                            <p:txEl>
                                              <p:pRg st="2" end="2"/>
                                            </p:txEl>
                                          </p:spTgt>
                                        </p:tgtEl>
                                      </p:cBhvr>
                                    </p:animEffect>
                                    <p:anim calcmode="lin" valueType="num">
                                      <p:cBhvr>
                                        <p:cTn id="18"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52579">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52579">
                                            <p:txEl>
                                              <p:pRg st="4" end="4"/>
                                            </p:txEl>
                                          </p:spTgt>
                                        </p:tgtEl>
                                        <p:attrNameLst>
                                          <p:attrName>style.visibility</p:attrName>
                                        </p:attrNameLst>
                                      </p:cBhvr>
                                      <p:to>
                                        <p:strVal val="visible"/>
                                      </p:to>
                                    </p:set>
                                    <p:animEffect transition="in" filter="fade">
                                      <p:cBhvr>
                                        <p:cTn id="22" dur="500"/>
                                        <p:tgtEl>
                                          <p:spTgt spid="152579">
                                            <p:txEl>
                                              <p:pRg st="4" end="4"/>
                                            </p:txEl>
                                          </p:spTgt>
                                        </p:tgtEl>
                                      </p:cBhvr>
                                    </p:animEffect>
                                    <p:anim calcmode="lin" valueType="num">
                                      <p:cBhvr>
                                        <p:cTn id="23" dur="500" fill="hold"/>
                                        <p:tgtEl>
                                          <p:spTgt spid="152579">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152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152580"/>
                                        </p:tgtEl>
                                        <p:attrNameLst>
                                          <p:attrName>style.visibility</p:attrName>
                                        </p:attrNameLst>
                                      </p:cBhvr>
                                      <p:to>
                                        <p:strVal val="visible"/>
                                      </p:to>
                                    </p:set>
                                    <p:anim calcmode="lin" valueType="num">
                                      <p:cBhvr>
                                        <p:cTn id="29" dur="500" fill="hold"/>
                                        <p:tgtEl>
                                          <p:spTgt spid="152580"/>
                                        </p:tgtEl>
                                        <p:attrNameLst>
                                          <p:attrName>ppt_w</p:attrName>
                                        </p:attrNameLst>
                                      </p:cBhvr>
                                      <p:tavLst>
                                        <p:tav tm="0">
                                          <p:val>
                                            <p:fltVal val="0"/>
                                          </p:val>
                                        </p:tav>
                                        <p:tav tm="100000">
                                          <p:val>
                                            <p:strVal val="#ppt_w"/>
                                          </p:val>
                                        </p:tav>
                                      </p:tavLst>
                                    </p:anim>
                                    <p:anim calcmode="lin" valueType="num">
                                      <p:cBhvr>
                                        <p:cTn id="30" dur="500" fill="hold"/>
                                        <p:tgtEl>
                                          <p:spTgt spid="152580"/>
                                        </p:tgtEl>
                                        <p:attrNameLst>
                                          <p:attrName>ppt_h</p:attrName>
                                        </p:attrNameLst>
                                      </p:cBhvr>
                                      <p:tavLst>
                                        <p:tav tm="0">
                                          <p:val>
                                            <p:fltVal val="0"/>
                                          </p:val>
                                        </p:tav>
                                        <p:tav tm="100000">
                                          <p:val>
                                            <p:strVal val="#ppt_h"/>
                                          </p:val>
                                        </p:tav>
                                      </p:tavLst>
                                    </p:anim>
                                    <p:anim calcmode="lin" valueType="num">
                                      <p:cBhvr>
                                        <p:cTn id="31" dur="500" fill="hold"/>
                                        <p:tgtEl>
                                          <p:spTgt spid="152580"/>
                                        </p:tgtEl>
                                        <p:attrNameLst>
                                          <p:attrName>style.rotation</p:attrName>
                                        </p:attrNameLst>
                                      </p:cBhvr>
                                      <p:tavLst>
                                        <p:tav tm="0">
                                          <p:val>
                                            <p:fltVal val="360"/>
                                          </p:val>
                                        </p:tav>
                                        <p:tav tm="100000">
                                          <p:val>
                                            <p:fltVal val="0"/>
                                          </p:val>
                                        </p:tav>
                                      </p:tavLst>
                                    </p:anim>
                                    <p:animEffect transition="in" filter="fade">
                                      <p:cBhvr>
                                        <p:cTn id="32" dur="500"/>
                                        <p:tgtEl>
                                          <p:spTgt spid="15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79" grpId="0" build="p"/>
      <p:bldP spid="15258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27&quot;/&gt;&lt;/object&gt;&lt;object type=&quot;3&quot; unique_id=&quot;10005&quot;&gt;&lt;property id=&quot;20148&quot; value=&quot;5&quot;/&gt;&lt;property id=&quot;20300&quot; value=&quot;Slide 2 - &amp;quot;Kiểm tra bài cũ:&amp;quot;&quot;/&gt;&lt;property id=&quot;20307&quot; value=&quot;326&quot;/&gt;&lt;/object&gt;&lt;object type=&quot;3&quot; unique_id=&quot;10006&quot;&gt;&lt;property id=&quot;20148&quot; value=&quot;5&quot;/&gt;&lt;property id=&quot;20300&quot; value=&quot;Slide 3 - &amp;quot;BÀI 44:&amp;quot;&quot;/&gt;&lt;property id=&quot;20307&quot; value=&quot;328&quot;/&gt;&lt;/object&gt;&lt;object type=&quot;3&quot; unique_id=&quot;10007&quot;&gt;&lt;property id=&quot;20148&quot; value=&quot;5&quot;/&gt;&lt;property id=&quot;20300&quot; value=&quot;Slide 4 - &amp;quot;I. QUAN HỆ CÙNG LOÀI:&amp;#x0D;&amp;#x0A;&amp;quot;&quot;/&gt;&lt;property id=&quot;20307&quot; value=&quot;329&quot;/&gt;&lt;/object&gt;&lt;object type=&quot;3&quot; unique_id=&quot;10008&quot;&gt;&lt;property id=&quot;20148&quot; value=&quot;5&quot;/&gt;&lt;property id=&quot;20300&quot; value=&quot;Slide 9&quot;/&gt;&lt;property id=&quot;20307&quot; value=&quot;320&quot;/&gt;&lt;/object&gt;&lt;object type=&quot;3&quot; unique_id=&quot;10009&quot;&gt;&lt;property id=&quot;20148&quot; value=&quot;5&quot;/&gt;&lt;property id=&quot;20300&quot; value=&quot;Slide 6&quot;/&gt;&lt;property id=&quot;20307&quot; value=&quot;261&quot;/&gt;&lt;/object&gt;&lt;object type=&quot;3&quot; unique_id=&quot;10011&quot;&gt;&lt;property id=&quot;20148&quot; value=&quot;5&quot;/&gt;&lt;property id=&quot;20300&quot; value=&quot;Slide 8&quot;/&gt;&lt;property id=&quot;20307&quot; value=&quot;319&quot;/&gt;&lt;/object&gt;&lt;object type=&quot;3&quot; unique_id=&quot;10026&quot;&gt;&lt;property id=&quot;20148&quot; value=&quot;5&quot;/&gt;&lt;property id=&quot;20300&quot; value=&quot;Slide 13&quot;/&gt;&lt;property id=&quot;20307&quot; value=&quot;272&quot;/&gt;&lt;/object&gt;&lt;object type=&quot;3&quot; unique_id=&quot;10027&quot;&gt;&lt;property id=&quot;20148&quot; value=&quot;5&quot;/&gt;&lt;property id=&quot;20300&quot; value=&quot;Slide 26&quot;/&gt;&lt;property id=&quot;20307&quot; value=&quot;300&quot;/&gt;&lt;/object&gt;&lt;object type=&quot;3&quot; unique_id=&quot;10028&quot;&gt;&lt;property id=&quot;20148&quot; value=&quot;5&quot;/&gt;&lt;property id=&quot;20300&quot; value=&quot;Slide 24&quot;/&gt;&lt;property id=&quot;20307&quot; value=&quot;323&quot;/&gt;&lt;/object&gt;&lt;object type=&quot;3&quot; unique_id=&quot;10032&quot;&gt;&lt;property id=&quot;20148&quot; value=&quot;5&quot;/&gt;&lt;property id=&quot;20300&quot; value=&quot;Slide 29&quot;/&gt;&lt;property id=&quot;20307&quot; value=&quot;306&quot;/&gt;&lt;/object&gt;&lt;object type=&quot;3&quot; unique_id=&quot;10560&quot;&gt;&lt;property id=&quot;20148&quot; value=&quot;5&quot;/&gt;&lt;property id=&quot;20300&quot; value=&quot;Slide 7&quot;/&gt;&lt;property id=&quot;20307&quot; value=&quot;330&quot;/&gt;&lt;/object&gt;&lt;object type=&quot;3&quot; unique_id=&quot;10561&quot;&gt;&lt;property id=&quot;20148&quot; value=&quot;5&quot;/&gt;&lt;property id=&quot;20300&quot; value=&quot;Slide 10 - &amp;quot;Hãy tìm câu đúng trong số các câu sau:&amp;quot;&quot;/&gt;&lt;property id=&quot;20307&quot; value=&quot;333&quot;/&gt;&lt;/object&gt;&lt;object type=&quot;3&quot; unique_id=&quot;10562&quot;&gt;&lt;property id=&quot;20148&quot; value=&quot;5&quot;/&gt;&lt;property id=&quot;20300&quot; value=&quot;Slide 11 - &amp;quot;Các cá thể trong cùng một nhóm có quan hệ gì với nhau? &amp;quot;&quot;/&gt;&lt;property id=&quot;20307&quot; value=&quot;332&quot;/&gt;&lt;/object&gt;&lt;object type=&quot;3&quot; unique_id=&quot;10563&quot;&gt;&lt;property id=&quot;20148&quot; value=&quot;5&quot;/&gt;&lt;property id=&quot;20300&quot; value=&quot;Slide 12 - &amp;quot;II. QUAN HỆ KHÁC LOÀI:&amp;quot;&quot;/&gt;&lt;property id=&quot;20307&quot; value=&quot;331&quot;/&gt;&lt;/object&gt;&lt;object type=&quot;3&quot; unique_id=&quot;10564&quot;&gt;&lt;property id=&quot;20148&quot; value=&quot;5&quot;/&gt;&lt;property id=&quot;20300&quot; value=&quot;Slide 14 - &amp;quot;1. Ở địa y, các sợi nấm hút nước và muối khoáng từ môi trường cung cấp cho tảo, tảo hấp thu nước, muối khoáng và n&quot;/&gt;&lt;property id=&quot;20307&quot; value=&quot;334&quot;/&gt;&lt;/object&gt;&lt;object type=&quot;3&quot; unique_id=&quot;10565&quot;&gt;&lt;property id=&quot;20148&quot; value=&quot;5&quot;/&gt;&lt;property id=&quot;20300&quot; value=&quot;Slide 15&quot;/&gt;&lt;property id=&quot;20307&quot; value=&quot;335&quot;/&gt;&lt;/object&gt;&lt;object type=&quot;3&quot; unique_id=&quot;10566&quot;&gt;&lt;property id=&quot;20148&quot; value=&quot;5&quot;/&gt;&lt;property id=&quot;20300&quot; value=&quot;Slide 16 - &amp;quot;3.Hươu, nai và hổ cùng sống trong một cánh rừng. Số lượng hươu , nai bị khống chế bởi số lượng hổ.&amp;quot;&quot;/&gt;&lt;property id=&quot;20307&quot; value=&quot;336&quot;/&gt;&lt;/object&gt;&lt;object type=&quot;3&quot; unique_id=&quot;10567&quot;&gt;&lt;property id=&quot;20148&quot; value=&quot;5&quot;/&gt;&lt;property id=&quot;20300&quot; value=&quot;Slide 17 - &amp;quot;4. Rận và bét sống bám trên da trâu, bò. Chúng sống được nhờ hút máu của trâu, bò.&amp;quot;&quot;/&gt;&lt;property id=&quot;20307&quot; value=&quot;337&quot;/&gt;&lt;/object&gt;&lt;object type=&quot;3&quot; unique_id=&quot;10568&quot;&gt;&lt;property id=&quot;20148&quot; value=&quot;5&quot;/&gt;&lt;property id=&quot;20300&quot; value=&quot;Slide 18 - &amp;quot;5. Địa y sống bám trên cành cây.&amp;quot;&quot;/&gt;&lt;property id=&quot;20307&quot; value=&quot;338&quot;/&gt;&lt;/object&gt;&lt;object type=&quot;3&quot; unique_id=&quot;10569&quot;&gt;&lt;property id=&quot;20148&quot; value=&quot;5&quot;/&gt;&lt;property id=&quot;20300&quot; value=&quot;Slide 19 - &amp;quot;6. Cá ép bám vào rùa biển, nhờ đó cá được đưa đi xa.&amp;quot;&quot;/&gt;&lt;property id=&quot;20307&quot; value=&quot;339&quot;/&gt;&lt;/object&gt;&lt;object type=&quot;3&quot; unique_id=&quot;10570&quot;&gt;&lt;property id=&quot;20148&quot; value=&quot;5&quot;/&gt;&lt;property id=&quot;20300&quot; value=&quot;Slide 20 - &amp;quot;7. Dê và bò cùng ăn cỏ trên một cánh đồng.&amp;quot;&quot;/&gt;&lt;property id=&quot;20307&quot; value=&quot;340&quot;/&gt;&lt;/object&gt;&lt;object type=&quot;3&quot; unique_id=&quot;10571&quot;&gt;&lt;property id=&quot;20148&quot; value=&quot;5&quot;/&gt;&lt;property id=&quot;20300&quot; value=&quot;Slide 21 - &amp;quot;8. Giun đũa sống trong ruột người.&amp;quot;&quot;/&gt;&lt;property id=&quot;20307&quot; value=&quot;341&quot;/&gt;&lt;/object&gt;&lt;object type=&quot;3&quot; unique_id=&quot;10572&quot;&gt;&lt;property id=&quot;20148&quot; value=&quot;5&quot;/&gt;&lt;property id=&quot;20300&quot; value=&quot;Slide 22 - &amp;quot;9. Vi khuẩn sống trong nốt sần ở rể cây họ đậu.&amp;quot;&quot;/&gt;&lt;property id=&quot;20307&quot; value=&quot;342&quot;/&gt;&lt;/object&gt;&lt;object type=&quot;3&quot; unique_id=&quot;10573&quot;&gt;&lt;property id=&quot;20148&quot; value=&quot;5&quot;/&gt;&lt;property id=&quot;20300&quot; value=&quot;Slide 23 - &amp;quot;10. Cây nắp ấm bắt côn trùng.&amp;quot;&quot;/&gt;&lt;property id=&quot;20307&quot; value=&quot;343&quot;/&gt;&lt;/object&gt;&lt;object type=&quot;3&quot; unique_id=&quot;10729&quot;&gt;&lt;property id=&quot;20148&quot; value=&quot;5&quot;/&gt;&lt;property id=&quot;20300&quot; value=&quot;Slide 5&quot;/&gt;&lt;property id=&quot;20307&quot; value=&quot;344&quot;/&gt;&lt;/object&gt;&lt;object type=&quot;3&quot; unique_id=&quot;10850&quot;&gt;&lt;property id=&quot;20148&quot; value=&quot;5&quot;/&gt;&lt;property id=&quot;20300&quot; value=&quot;Slide 25 - &amp;quot;CỦNG CỐ&amp;quot;&quot;/&gt;&lt;property id=&quot;20307&quot; value=&quot;345&quot;/&gt;&lt;/object&gt;&lt;object type=&quot;3&quot; unique_id=&quot;10942&quot;&gt;&lt;property id=&quot;20148&quot; value=&quot;5&quot;/&gt;&lt;property id=&quot;20300&quot; value=&quot;Slide 28 - &amp;quot;4. Người ta nuôi thả ong mắt đỏ để tiêu diệt sâu ăn lá cây. Em hãy cho biết mối quan hệ giữa hai loài sinh vật này&quot;/&gt;&lt;property id=&quot;20307&quot; value=&quot;346&quot;/&gt;&lt;/object&gt;&lt;object type=&quot;3&quot; unique_id=&quot;11184&quot;&gt;&lt;property id=&quot;20148&quot; value=&quot;5&quot;/&gt;&lt;property id=&quot;20300&quot; value=&quot;Slide 27 - &amp;quot;Hai loài sinh vật trong phim có mối quan hệ gì?&amp;quot;&quot;/&gt;&lt;property id=&quot;20307&quot; value=&quot;347&quot;/&gt;&lt;/object&gt;&lt;object type=&quot;3&quot; unique_id=&quot;11185&quot;&gt;&lt;property id=&quot;20148&quot; value=&quot;5&quot;/&gt;&lt;property id=&quot;20300&quot; value=&quot;Slide 30&quot;/&gt;&lt;property id=&quot;20307&quot; value=&quot;349&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3144</TotalTime>
  <Words>1203</Words>
  <Application>Microsoft Office PowerPoint</Application>
  <PresentationFormat>On-screen Show (4:3)</PresentationFormat>
  <Paragraphs>127</Paragraphs>
  <Slides>30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VNI-Cooper</vt:lpstr>
      <vt:lpstr>VNI-Ariston</vt:lpstr>
      <vt:lpstr>Wide Latin</vt:lpstr>
      <vt:lpstr>Wingdings</vt:lpstr>
      <vt:lpstr>VNI-Times</vt:lpstr>
      <vt:lpstr>Symbol</vt:lpstr>
      <vt:lpstr>Default Design</vt:lpstr>
      <vt:lpstr>PowerPoint Presentation</vt:lpstr>
      <vt:lpstr>Bài trước đã học gì?</vt:lpstr>
      <vt:lpstr>PowerPoint Presentation</vt:lpstr>
      <vt:lpstr>CHỦ ĐỀ: ẢNH HƯỞNG CỦA NHÂN TỐ SINH THÁI ĐẾN SINH VẬT  HĐ2: NHÂN TỐ HỮU SINH</vt:lpstr>
      <vt:lpstr>I. QUAN HỆ CÙNG LOÀI: </vt:lpstr>
      <vt:lpstr>PowerPoint Presentation</vt:lpstr>
      <vt:lpstr>PowerPoint Presentation</vt:lpstr>
      <vt:lpstr>PowerPoint Presentation</vt:lpstr>
      <vt:lpstr>Hãy chọn đáp án thích hợp:</vt:lpstr>
      <vt:lpstr>PowerPoint Presentation</vt:lpstr>
      <vt:lpstr>PowerPoint Presentation</vt:lpstr>
      <vt:lpstr>Ứng dụng trong chăn nuôi …</vt:lpstr>
      <vt:lpstr>II. QUAN HỆ KHÁC LOÀI:</vt:lpstr>
      <vt:lpstr>PowerPoint Presentation</vt:lpstr>
      <vt:lpstr>1. 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vt:lpstr>
      <vt:lpstr>PowerPoint Presentation</vt:lpstr>
      <vt:lpstr>3.Hươu, nai và hổ cùng sống trong một cánh rừng. Số lượng hươu, nai bị khống chế bởi số lượng hổ.</vt:lpstr>
      <vt:lpstr>4. Rận và bét sống bám trên da trâu, bò. Chúng sống được nhờ hút máu của trâu, bò.</vt:lpstr>
      <vt:lpstr>5. Địa y sống bám trên cành cây.</vt:lpstr>
      <vt:lpstr>6. Cá ép bám vào rùa biển, nhờ đó cá được đưa đi xa.</vt:lpstr>
      <vt:lpstr>7. Dê và bò cùng ăn cỏ trên một cánh đồng.</vt:lpstr>
      <vt:lpstr>8. Giun đũa sống trong ruột người.</vt:lpstr>
      <vt:lpstr>9. Vi khuẩn sống trong nốt sần ở rễ cây họ đậu.</vt:lpstr>
      <vt:lpstr>10. Cây nắp ấm bắt côn trùng.</vt:lpstr>
      <vt:lpstr>PowerPoint Presentation</vt:lpstr>
      <vt:lpstr>Sử dụng thiên địch trong trồng trọt</vt:lpstr>
      <vt:lpstr>CÙNG ÔN LẠI BÀI NHÉ</vt:lpstr>
      <vt:lpstr>PowerPoint Presentation</vt:lpstr>
      <vt:lpstr>PowerPoint Presentation</vt:lpstr>
      <vt:lpstr>PowerPoint Presentation</vt:lpstr>
    </vt:vector>
  </TitlesOfParts>
  <Company>pdh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VNN.R9</dc:creator>
  <cp:lastModifiedBy>DangHa</cp:lastModifiedBy>
  <cp:revision>521</cp:revision>
  <dcterms:created xsi:type="dcterms:W3CDTF">2007-01-10T06:13:23Z</dcterms:created>
  <dcterms:modified xsi:type="dcterms:W3CDTF">2020-04-28T17:26:23Z</dcterms:modified>
</cp:coreProperties>
</file>